
<file path=[Content_Types].xml><?xml version="1.0" encoding="utf-8"?>
<Types xmlns="http://schemas.openxmlformats.org/package/2006/content-types">
  <Default Extension="jpeg" ContentType="image/jpeg"/>
  <Default Extension="jpg" ContentType="image/jpeg"/>
  <Default Extension="mov" ContentType="video/quicktime"/>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Slides/notesSlide17.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19.xml" ContentType="application/vnd.openxmlformats-officedocument.presentationml.notesSlide+xml"/>
  <Override PartName="/ppt/slideLayouts/slideLayout13.xml" ContentType="application/vnd.openxmlformats-officedocument.presentationml.slideLayout+xml"/>
  <Override PartName="/ppt/notesSlides/notesSlide20.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21.xml" ContentType="application/vnd.openxmlformats-officedocument.presentationml.notesSlide+xml"/>
  <Override PartName="/ppt/slideLayouts/slideLayout10.xml" ContentType="application/vnd.openxmlformats-officedocument.presentationml.slideLayout+xml"/>
  <Override PartName="/ppt/notesSlides/notesSlide22.xml" ContentType="application/vnd.openxmlformats-officedocument.presentationml.notesSlide+xml"/>
  <Override PartName="/ppt/slideLayouts/slideLayout9.xml" ContentType="application/vnd.openxmlformats-officedocument.presentationml.slideLayout+xml"/>
  <Override PartName="/ppt/notesSlides/notesSlide23.xml" ContentType="application/vnd.openxmlformats-officedocument.presentationml.notesSlide+xml"/>
  <Override PartName="/ppt/slideLayouts/slideLayout8.xml" ContentType="application/vnd.openxmlformats-officedocument.presentationml.slideLayout+xml"/>
  <Override PartName="/ppt/notesSlides/notesSlide24.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25.xml" ContentType="application/vnd.openxmlformats-officedocument.presentationml.notesSlide+xml"/>
  <Override PartName="/ppt/slideLayouts/slideLayout5.xml" ContentType="application/vnd.openxmlformats-officedocument.presentationml.slideLayout+xml"/>
  <Override PartName="/ppt/notesSlides/notesSlide26.xml" ContentType="application/vnd.openxmlformats-officedocument.presentationml.notesSlide+xml"/>
  <Override PartName="/ppt/slideLayouts/slideLayout4.xml" ContentType="application/vnd.openxmlformats-officedocument.presentationml.slideLayout+xml"/>
  <Override PartName="/ppt/notesSlides/notesSlide27.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Masters/slideMaster1.xml" ContentType="application/vnd.openxmlformats-officedocument.presentationml.slideMaster+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authors.xml" ContentType="application/vnd.ms-powerpoint.authors+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85" r:id="rId5"/>
    <p:sldId id="298" r:id="rId6"/>
    <p:sldId id="299" r:id="rId7"/>
    <p:sldId id="300" r:id="rId8"/>
    <p:sldId id="313" r:id="rId9"/>
    <p:sldId id="301" r:id="rId10"/>
    <p:sldId id="304" r:id="rId11"/>
    <p:sldId id="290" r:id="rId12"/>
    <p:sldId id="294" r:id="rId13"/>
    <p:sldId id="292" r:id="rId14"/>
    <p:sldId id="293" r:id="rId15"/>
    <p:sldId id="325" r:id="rId16"/>
    <p:sldId id="323" r:id="rId17"/>
    <p:sldId id="317" r:id="rId18"/>
    <p:sldId id="288" r:id="rId19"/>
    <p:sldId id="318" r:id="rId20"/>
    <p:sldId id="320" r:id="rId21"/>
    <p:sldId id="337" r:id="rId22"/>
    <p:sldId id="308" r:id="rId23"/>
    <p:sldId id="324" r:id="rId24"/>
    <p:sldId id="306" r:id="rId25"/>
    <p:sldId id="289" r:id="rId26"/>
    <p:sldId id="316" r:id="rId27"/>
    <p:sldId id="315" r:id="rId28"/>
    <p:sldId id="291" r:id="rId29"/>
    <p:sldId id="339" r:id="rId30"/>
    <p:sldId id="330" r:id="rId31"/>
    <p:sldId id="321" r:id="rId32"/>
    <p:sldId id="333" r:id="rId33"/>
    <p:sldId id="338" r:id="rId34"/>
    <p:sldId id="336" r:id="rId35"/>
    <p:sldId id="297"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55D626-0AB6-61E4-21BA-121A78ECEA4E}" name="Nordmann, A (Arno)" initials="NA" userId="S::arno.nordmann@pwn.nl::0710552f-2d48-4829-a736-176628860d79" providerId="AD"/>
  <p188:author id="{CFB0BA3F-090F-8CC0-4E26-5718193C05CA}" name="Berg, D.J.M van de (Daphne)" initials="B(" userId="S::daphne.van.de.berg@pwn.nl::655bb6ae-e808-4d53-afb5-7600600e7875" providerId="AD"/>
  <p188:author id="{2470899B-CC58-B8DE-6031-878B6E53F8EB}" name="Smit, HJP (Herman)" initials="HS" userId="S::herman.smit@pwn.nl::97e577b2-d187-4c1e-85ae-4c0249d438f1" providerId="AD"/>
  <p188:author id="{90A69CDA-876C-1100-F7EC-38E41E03A244}" name="Lee, M.N. van der (Marten)" initials="L(" userId="S::marten.van.der.lee@pwn.nl::b46ecc52-9897-4057-9dbd-eb3031510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00"/>
    <a:srgbClr val="005EAA"/>
    <a:srgbClr val="000000"/>
    <a:srgbClr val="0B3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49"/>
    <p:restoredTop sz="97097"/>
  </p:normalViewPr>
  <p:slideViewPr>
    <p:cSldViewPr snapToGrid="0">
      <p:cViewPr varScale="1">
        <p:scale>
          <a:sx n="123" d="100"/>
          <a:sy n="123" d="100"/>
        </p:scale>
        <p:origin x="124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66ADC73-C6FD-10F7-4EE9-601006505E6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BEEC1DD-9778-FAA3-8E19-04D0E7961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D3EC35-BE62-40F2-8569-5D92205E6693}" type="datetimeFigureOut">
              <a:rPr lang="nl-NL" smtClean="0"/>
              <a:t>22-07-2026</a:t>
            </a:fld>
            <a:endParaRPr lang="nl-NL"/>
          </a:p>
        </p:txBody>
      </p:sp>
      <p:sp>
        <p:nvSpPr>
          <p:cNvPr id="4" name="Tijdelijke aanduiding voor voettekst 3">
            <a:extLst>
              <a:ext uri="{FF2B5EF4-FFF2-40B4-BE49-F238E27FC236}">
                <a16:creationId xmlns:a16="http://schemas.microsoft.com/office/drawing/2014/main" id="{545322A0-4418-8608-3DA7-65F4C4D3E2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F6FFD617-0031-3E5E-2C5D-043191524D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7D9AEF-DE02-490D-B341-768FB1EBCF8F}" type="slidenum">
              <a:rPr lang="nl-NL" smtClean="0"/>
              <a:t>‹nr.›</a:t>
            </a:fld>
            <a:endParaRPr lang="nl-NL"/>
          </a:p>
        </p:txBody>
      </p:sp>
    </p:spTree>
    <p:extLst>
      <p:ext uri="{BB962C8B-B14F-4D97-AF65-F5344CB8AC3E}">
        <p14:creationId xmlns:p14="http://schemas.microsoft.com/office/powerpoint/2010/main" val="5539605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EDC5A8-32A0-47D8-94B4-B787491D97A2}" type="datetimeFigureOut">
              <a:rPr lang="nl-NL" smtClean="0"/>
              <a:t>22-07-2026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D5F3A4-EA52-4D0B-8539-6D5F43DA58E6}" type="slidenum">
              <a:rPr lang="nl-NL" smtClean="0"/>
              <a:t>‹nr.›</a:t>
            </a:fld>
            <a:endParaRPr lang="nl-NL"/>
          </a:p>
        </p:txBody>
      </p:sp>
    </p:spTree>
    <p:extLst>
      <p:ext uri="{BB962C8B-B14F-4D97-AF65-F5344CB8AC3E}">
        <p14:creationId xmlns:p14="http://schemas.microsoft.com/office/powerpoint/2010/main" val="312712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Hygiënisch en veilig werken staat binnen PWN op 1. In deze cursus laten we u de belangrijkste regels en richtlijnen zien.</a:t>
            </a:r>
          </a:p>
          <a:p>
            <a:r>
              <a:rPr lang="nl-NL"/>
              <a:t>U leert waarom hygiënisch werken belangrijk is, welke huisregels we hanteren, hoe onze zuiveringsinstallaties zijn ingedeeld, hoe u een hygiënische zone herkent en op welke borden en pictogrammen u moet letten.</a:t>
            </a:r>
          </a:p>
          <a:p>
            <a:r>
              <a:rPr lang="nl-NL"/>
              <a:t>Aan het eind van de cursus krijgt u 10 meerkeuzevragen. Daar moet u er minimaal 7 van goed hebben om voor ons aan de slag te kunnen.</a:t>
            </a:r>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a:t>
            </a:fld>
            <a:endParaRPr lang="nl-NL"/>
          </a:p>
        </p:txBody>
      </p:sp>
    </p:spTree>
    <p:extLst>
      <p:ext uri="{BB962C8B-B14F-4D97-AF65-F5344CB8AC3E}">
        <p14:creationId xmlns:p14="http://schemas.microsoft.com/office/powerpoint/2010/main" val="930127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hebben een overzicht gemaakt van onze zuiveringsinstallaties, de verschillende zuiveringsstappen en de categorie waar iedere stap binnen valt.</a:t>
            </a:r>
          </a:p>
          <a:p>
            <a:r>
              <a:rPr lang="nl-NL"/>
              <a:t>Gaat u bijvoorbeeld aan de slag bij productiebedrijf Jan </a:t>
            </a:r>
            <a:r>
              <a:rPr lang="nl-NL" err="1"/>
              <a:t>Lagrand</a:t>
            </a:r>
            <a:r>
              <a:rPr lang="nl-NL"/>
              <a:t>, dan ziet u dat UF-filtratie en HF-filtratie binnen de rode categorie vallen. Dat betekent dat u te maken heeft met drinkwater of de laatste stap voor drinkwater en dat de strengste maatregelen gelden.</a:t>
            </a:r>
          </a:p>
          <a:p>
            <a:r>
              <a:rPr lang="nl-NL"/>
              <a:t>Bekijk het schema goed, dan weet u precies binnen welke categorie uw werkzaamheden vallen.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11</a:t>
            </a:fld>
            <a:endParaRPr lang="nl-NL"/>
          </a:p>
        </p:txBody>
      </p:sp>
    </p:spTree>
    <p:extLst>
      <p:ext uri="{BB962C8B-B14F-4D97-AF65-F5344CB8AC3E}">
        <p14:creationId xmlns:p14="http://schemas.microsoft.com/office/powerpoint/2010/main" val="3335699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12594-FBF4-DF51-7FFB-C22010CBB06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667C19-AC61-C40A-7A53-619FE95003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950A1AE-4935-6AA2-1491-10AFABF32353}"/>
              </a:ext>
            </a:extLst>
          </p:cNvPr>
          <p:cNvSpPr>
            <a:spLocks noGrp="1"/>
          </p:cNvSpPr>
          <p:nvPr>
            <p:ph type="body" idx="1"/>
          </p:nvPr>
        </p:nvSpPr>
        <p:spPr/>
        <p:txBody>
          <a:bodyPr/>
          <a:lstStyle/>
          <a:p>
            <a:r>
              <a:rPr lang="nl-NL"/>
              <a:t>Desinfectie na uw werkzaamheden</a:t>
            </a:r>
          </a:p>
          <a:p>
            <a:r>
              <a:rPr lang="nl-NL"/>
              <a:t>Hoe schoon en netjes u ook werkt, er komt bij werkzaamheden ongemerkt altijd wel stof of ander vuil binnen. Daarom gebruiken we na werkzaamheden chloorbleekloog of 35% waterstofperoxide als desinfectiemiddel.</a:t>
            </a:r>
          </a:p>
          <a:p>
            <a:r>
              <a:rPr lang="nl-NL"/>
              <a:t>Het middel dat u gebruikt is afhankelijk van de plek van de werkzaamheden. </a:t>
            </a:r>
          </a:p>
          <a:p>
            <a:r>
              <a:rPr lang="nl-NL"/>
              <a:t>Waterstofperoxide gebruiken we op drie locaties: </a:t>
            </a:r>
          </a:p>
          <a:p>
            <a:r>
              <a:rPr lang="nl-NL"/>
              <a:t>In de </a:t>
            </a:r>
            <a:r>
              <a:rPr lang="nl-NL" err="1"/>
              <a:t>uv</a:t>
            </a:r>
            <a:r>
              <a:rPr lang="nl-NL"/>
              <a:t>/waterstofperoxide installaties in Andijk en Heemskerk; </a:t>
            </a:r>
          </a:p>
          <a:p>
            <a:r>
              <a:rPr lang="nl-NL"/>
              <a:t>en in de HF-membranen. Deze zijn namelijk niet bestand tegen chloor. </a:t>
            </a:r>
          </a:p>
          <a:p>
            <a:r>
              <a:rPr lang="nl-NL"/>
              <a:t>Voor alle andere ontsmettingen gebruiken we chloorbleekloog.</a:t>
            </a:r>
          </a:p>
          <a:p>
            <a:r>
              <a:rPr lang="nl-NL"/>
              <a:t>Zorg ervoor dat u bij het gebruik van ontsmettingsmiddelen de juiste persoonlijke beschermingsmiddelen draagt. Denk hierbij aan rubber of latex handschoenen, gezichtsbescherming, een overall en </a:t>
            </a:r>
            <a:r>
              <a:rPr lang="nl-NL" err="1"/>
              <a:t>ademluchtbecherming</a:t>
            </a:r>
            <a:r>
              <a:rPr lang="nl-NL"/>
              <a:t>.</a:t>
            </a:r>
          </a:p>
          <a:p>
            <a:r>
              <a:rPr lang="nl-NL"/>
              <a:t>Gebruik ook altijd de juiste dosering. Te weinig werkt niet, dat spreekt voor zich. Maar ook bij een te hoge dosering verliest chloorbleekloog haar werking. De installatie wordt dan niet goed gedesinfecteerd.</a:t>
            </a:r>
          </a:p>
          <a:p>
            <a:r>
              <a:rPr lang="nl-NL"/>
              <a:t>Het desinfectieplan voor uw werkzaamheden staat beschreven in het draaiboek. Heeft u vragen of twijfels, neem dan altijd contact op met uw PWN-contactpersoon. </a:t>
            </a:r>
          </a:p>
          <a:p>
            <a:endParaRPr lang="nl-NL"/>
          </a:p>
        </p:txBody>
      </p:sp>
      <p:sp>
        <p:nvSpPr>
          <p:cNvPr id="4" name="Tijdelijke aanduiding voor dianummer 3">
            <a:extLst>
              <a:ext uri="{FF2B5EF4-FFF2-40B4-BE49-F238E27FC236}">
                <a16:creationId xmlns:a16="http://schemas.microsoft.com/office/drawing/2014/main" id="{23DE6E89-6E0F-9288-33AE-49EA0771C693}"/>
              </a:ext>
            </a:extLst>
          </p:cNvPr>
          <p:cNvSpPr>
            <a:spLocks noGrp="1"/>
          </p:cNvSpPr>
          <p:nvPr>
            <p:ph type="sldNum" sz="quarter" idx="5"/>
          </p:nvPr>
        </p:nvSpPr>
        <p:spPr/>
        <p:txBody>
          <a:bodyPr/>
          <a:lstStyle/>
          <a:p>
            <a:fld id="{2BD5F3A4-EA52-4D0B-8539-6D5F43DA58E6}" type="slidenum">
              <a:rPr lang="nl-NL" smtClean="0"/>
              <a:t>12</a:t>
            </a:fld>
            <a:endParaRPr lang="nl-NL"/>
          </a:p>
        </p:txBody>
      </p:sp>
    </p:spTree>
    <p:extLst>
      <p:ext uri="{BB962C8B-B14F-4D97-AF65-F5344CB8AC3E}">
        <p14:creationId xmlns:p14="http://schemas.microsoft.com/office/powerpoint/2010/main" val="2549719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Controlemonsters nu uw werkzaamheden en desinfectie</a:t>
            </a:r>
          </a:p>
          <a:p>
            <a:r>
              <a:rPr lang="nl-NL"/>
              <a:t>Na uw werkzaamheden en desinfectie neemt het Waterlaboratorium monsters. Het resultaat is meestal binnen 1 tot 2 dagen bekend. Tot die tijd mogen installaties binnen de rode categorie niet gebruikt worden.</a:t>
            </a:r>
          </a:p>
          <a:p>
            <a:r>
              <a:rPr lang="nl-NL"/>
              <a:t>Wordt een monster afgekeurd, dan moet de </a:t>
            </a:r>
            <a:r>
              <a:rPr lang="nl-NL" err="1"/>
              <a:t>isntaaltie</a:t>
            </a:r>
            <a:r>
              <a:rPr lang="nl-NL"/>
              <a:t> opnieuw schoongemaakt en gedesinfecteerd en bemonsterd worden. Dit duurt ongeveer 5 werkdagen.</a:t>
            </a:r>
          </a:p>
          <a:p>
            <a:r>
              <a:rPr lang="nl-NL"/>
              <a:t>In totaal is de installatie dus een hele week extra buiten gebruik! </a:t>
            </a:r>
          </a:p>
          <a:p>
            <a:r>
              <a:rPr lang="nl-NL"/>
              <a:t>Door netjes en hygiënisch te werken voorkomt u dit. Altijd en overal!</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13</a:t>
            </a:fld>
            <a:endParaRPr lang="nl-NL"/>
          </a:p>
        </p:txBody>
      </p:sp>
    </p:spTree>
    <p:extLst>
      <p:ext uri="{BB962C8B-B14F-4D97-AF65-F5344CB8AC3E}">
        <p14:creationId xmlns:p14="http://schemas.microsoft.com/office/powerpoint/2010/main" val="3220458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Hygiënisch werken, altijd en overal</a:t>
            </a:r>
          </a:p>
          <a:p>
            <a:r>
              <a:rPr lang="nl-NL"/>
              <a:t>Binnen welke stap in het zuiveringsproces en waar in een installatie u ook aan de slag gaat, altijd en overal geldt dat hygiënisch werken vanzelfsprekend is.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14</a:t>
            </a:fld>
            <a:endParaRPr lang="nl-NL"/>
          </a:p>
        </p:txBody>
      </p:sp>
    </p:spTree>
    <p:extLst>
      <p:ext uri="{BB962C8B-B14F-4D97-AF65-F5344CB8AC3E}">
        <p14:creationId xmlns:p14="http://schemas.microsoft.com/office/powerpoint/2010/main" val="1930124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Tijdens de sloop en nieuwbouw of renovatie van een bestaand gebouw gelden een aantal algemene regels:</a:t>
            </a:r>
          </a:p>
          <a:p>
            <a:r>
              <a:rPr lang="nl-NL"/>
              <a:t>1.Persoonlijke </a:t>
            </a:r>
            <a:r>
              <a:rPr lang="nl-NL" err="1"/>
              <a:t>hygiene</a:t>
            </a:r>
            <a:endParaRPr lang="nl-NL"/>
          </a:p>
          <a:p>
            <a:r>
              <a:rPr lang="nl-NL"/>
              <a:t>2.Schone en opgeruimde werkplek</a:t>
            </a:r>
          </a:p>
          <a:p>
            <a:r>
              <a:rPr lang="nl-NL"/>
              <a:t>3. Let op Pictogrammen en waarschuwingstekens</a:t>
            </a:r>
          </a:p>
          <a:p>
            <a:r>
              <a:rPr lang="nl-NL"/>
              <a:t>4.Volg de </a:t>
            </a:r>
            <a:r>
              <a:rPr lang="nl-NL" err="1"/>
              <a:t>Hygienische</a:t>
            </a:r>
            <a:r>
              <a:rPr lang="nl-NL"/>
              <a:t> zones op</a:t>
            </a:r>
          </a:p>
          <a:p>
            <a:r>
              <a:rPr lang="nl-NL"/>
              <a:t>We nemen deze stapsgewijs met u door</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15</a:t>
            </a:fld>
            <a:endParaRPr lang="nl-NL"/>
          </a:p>
        </p:txBody>
      </p:sp>
    </p:spTree>
    <p:extLst>
      <p:ext uri="{BB962C8B-B14F-4D97-AF65-F5344CB8AC3E}">
        <p14:creationId xmlns:p14="http://schemas.microsoft.com/office/powerpoint/2010/main" val="2103354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Persoonlijke hygiëne, schone schoenen en kleding</a:t>
            </a:r>
          </a:p>
          <a:p>
            <a:r>
              <a:rPr lang="nl-NL"/>
              <a:t>Zorg ervoor dat u nooit eet, drinkt of rookt op de werkplek.</a:t>
            </a:r>
          </a:p>
          <a:p>
            <a:r>
              <a:rPr lang="nl-NL"/>
              <a:t>Denk altijd aan uw persoonlijke hygiëne. Was uw handen voordat u aan het werk gaat, na ieder toiletbezoek en voor en na het eten.</a:t>
            </a:r>
          </a:p>
          <a:p>
            <a:r>
              <a:rPr lang="nl-NL"/>
              <a:t>Gebruik schoon schoeisel. Zorg dat het profiel van uw schoenen ook volledig schoon is.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16</a:t>
            </a:fld>
            <a:endParaRPr lang="nl-NL"/>
          </a:p>
        </p:txBody>
      </p:sp>
    </p:spTree>
    <p:extLst>
      <p:ext uri="{BB962C8B-B14F-4D97-AF65-F5344CB8AC3E}">
        <p14:creationId xmlns:p14="http://schemas.microsoft.com/office/powerpoint/2010/main" val="1930000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Schone werkplek &amp; schoon gereedschap</a:t>
            </a:r>
          </a:p>
          <a:p>
            <a:endParaRPr lang="nl-NL"/>
          </a:p>
          <a:p>
            <a:r>
              <a:rPr lang="nl-NL"/>
              <a:t>Neem alleen het gereedschap, materiaal en materieel mee wat u die dag nodig heeft.</a:t>
            </a:r>
          </a:p>
          <a:p>
            <a:endParaRPr lang="nl-NL"/>
          </a:p>
          <a:p>
            <a:r>
              <a:rPr lang="nl-NL"/>
              <a:t>Gereedschap, materieel en materiaal legt u niet in de installatie of in de open leiding delen.</a:t>
            </a:r>
          </a:p>
          <a:p>
            <a:endParaRPr lang="nl-NL"/>
          </a:p>
          <a:p>
            <a:r>
              <a:rPr lang="nl-NL"/>
              <a:t>Aan het eind van de werkdag ruimt u alles netjes op en laat u uw werkplek schoon, opgeruimd en stofvrij achter.</a:t>
            </a:r>
          </a:p>
          <a:p>
            <a:endParaRPr lang="nl-NL"/>
          </a:p>
          <a:p>
            <a:r>
              <a:rPr lang="nl-NL"/>
              <a:t>Gebruik altijd een plastic borstel met plastic haren bij het desinfecteren van uw gereedschap. Natuurlijke materialen zoals hout en kokosharen zijn niet geschikt voor desinfectie. Het vocht van de chlooroplossing trekt er wel in, maar het chloor zelf niet. Hierdoor krijgen schimmels en bacteriën een kans.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17</a:t>
            </a:fld>
            <a:endParaRPr lang="nl-NL"/>
          </a:p>
        </p:txBody>
      </p:sp>
    </p:spTree>
    <p:extLst>
      <p:ext uri="{BB962C8B-B14F-4D97-AF65-F5344CB8AC3E}">
        <p14:creationId xmlns:p14="http://schemas.microsoft.com/office/powerpoint/2010/main" val="4073475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F9B3-9223-6347-5659-DC76358212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11177D7-4374-8B94-7CC1-2BE9214311C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F736F90-0B5A-3B80-8F9D-D7AFABA18C34}"/>
              </a:ext>
            </a:extLst>
          </p:cNvPr>
          <p:cNvSpPr>
            <a:spLocks noGrp="1"/>
          </p:cNvSpPr>
          <p:nvPr>
            <p:ph type="body" idx="1"/>
          </p:nvPr>
        </p:nvSpPr>
        <p:spPr/>
        <p:txBody>
          <a:bodyPr/>
          <a:lstStyle/>
          <a:p>
            <a:r>
              <a:rPr lang="nl-NL"/>
              <a:t>Bij PWN worden gevaarlijke stoffen en situaties gemarkeerd waarschuwingsborden met pictogrammen. Let op waar deze waarschuwingsborden en pictogrammen staan en volg de boodschap van de waarschuwingsborden en pictogrammen op.</a:t>
            </a:r>
          </a:p>
          <a:p>
            <a:endParaRPr lang="nl-NL"/>
          </a:p>
        </p:txBody>
      </p:sp>
      <p:sp>
        <p:nvSpPr>
          <p:cNvPr id="4" name="Tijdelijke aanduiding voor dianummer 3">
            <a:extLst>
              <a:ext uri="{FF2B5EF4-FFF2-40B4-BE49-F238E27FC236}">
                <a16:creationId xmlns:a16="http://schemas.microsoft.com/office/drawing/2014/main" id="{D5785FE6-323E-6F98-E417-F34BF600B64A}"/>
              </a:ext>
            </a:extLst>
          </p:cNvPr>
          <p:cNvSpPr>
            <a:spLocks noGrp="1"/>
          </p:cNvSpPr>
          <p:nvPr>
            <p:ph type="sldNum" sz="quarter" idx="5"/>
          </p:nvPr>
        </p:nvSpPr>
        <p:spPr/>
        <p:txBody>
          <a:bodyPr/>
          <a:lstStyle/>
          <a:p>
            <a:fld id="{2BD5F3A4-EA52-4D0B-8539-6D5F43DA58E6}" type="slidenum">
              <a:rPr lang="nl-NL" smtClean="0"/>
              <a:t>18</a:t>
            </a:fld>
            <a:endParaRPr lang="nl-NL"/>
          </a:p>
        </p:txBody>
      </p:sp>
    </p:spTree>
    <p:extLst>
      <p:ext uri="{BB962C8B-B14F-4D97-AF65-F5344CB8AC3E}">
        <p14:creationId xmlns:p14="http://schemas.microsoft.com/office/powerpoint/2010/main" val="3590327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Het spreekt voor zich dat u niet eet, drinkt en rookt tijdens uw werkzaamheden. Denk aan uw persoonlijke hygiëne en zorg voor schone werkkleding en schoeisel. Loop niet zomaar voorbij aan waarschuwingstekens en pictogrammen, ze staan er niet voor niets. Houd uw werkplek schoon en netjes, net als uw gereedschap en materialen. Desinfecteer ze voor gebruik. Let niet alleen op uw eigen veiligheid, maar ook op die van anderen en ruim altijd netjes op aan het eind van de werkdag en als u klaar bent met uw werkzaamheden.</a:t>
            </a:r>
          </a:p>
          <a:p>
            <a:pPr marL="228600" indent="-228600">
              <a:buFont typeface="+mj-lt"/>
              <a:buAutoNum type="arabicPeriod"/>
            </a:pPr>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19</a:t>
            </a:fld>
            <a:endParaRPr lang="nl-NL"/>
          </a:p>
        </p:txBody>
      </p:sp>
    </p:spTree>
    <p:extLst>
      <p:ext uri="{BB962C8B-B14F-4D97-AF65-F5344CB8AC3E}">
        <p14:creationId xmlns:p14="http://schemas.microsoft.com/office/powerpoint/2010/main" val="265862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9BCEB-24C1-EC7E-3771-48C0BD783D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6059CD1-B35E-CBF2-C710-D52486F71C2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3A453A7-ECDE-0DEA-46DA-4D177FE3EE60}"/>
              </a:ext>
            </a:extLst>
          </p:cNvPr>
          <p:cNvSpPr>
            <a:spLocks noGrp="1"/>
          </p:cNvSpPr>
          <p:nvPr>
            <p:ph type="body" idx="1"/>
          </p:nvPr>
        </p:nvSpPr>
        <p:spPr/>
        <p:txBody>
          <a:bodyPr/>
          <a:lstStyle/>
          <a:p>
            <a:r>
              <a:rPr lang="nl-NL"/>
              <a:t>De hygiënische zones</a:t>
            </a:r>
          </a:p>
          <a:p>
            <a:r>
              <a:rPr lang="nl-NL"/>
              <a:t>Een belangrijk onderdeel van het hygiënisch werken is het herkennen van hygiënische zones. Binnen deze zones worden specifieke eisen gesteld. </a:t>
            </a:r>
          </a:p>
          <a:p>
            <a:r>
              <a:rPr lang="nl-NL"/>
              <a:t>We leggen u uit welke drie hygiënische zones er zijn binnen PWN. En welke regels er gelden binnen iedere zone. </a:t>
            </a:r>
          </a:p>
          <a:p>
            <a:endParaRPr lang="nl-NL"/>
          </a:p>
          <a:p>
            <a:endParaRPr lang="nl-NL"/>
          </a:p>
        </p:txBody>
      </p:sp>
      <p:sp>
        <p:nvSpPr>
          <p:cNvPr id="4" name="Tijdelijke aanduiding voor dianummer 3">
            <a:extLst>
              <a:ext uri="{FF2B5EF4-FFF2-40B4-BE49-F238E27FC236}">
                <a16:creationId xmlns:a16="http://schemas.microsoft.com/office/drawing/2014/main" id="{7B704AFC-587F-161D-0368-ADBD1B4EADF0}"/>
              </a:ext>
            </a:extLst>
          </p:cNvPr>
          <p:cNvSpPr>
            <a:spLocks noGrp="1"/>
          </p:cNvSpPr>
          <p:nvPr>
            <p:ph type="sldNum" sz="quarter" idx="5"/>
          </p:nvPr>
        </p:nvSpPr>
        <p:spPr/>
        <p:txBody>
          <a:bodyPr/>
          <a:lstStyle/>
          <a:p>
            <a:fld id="{2BD5F3A4-EA52-4D0B-8539-6D5F43DA58E6}" type="slidenum">
              <a:rPr lang="nl-NL" smtClean="0"/>
              <a:t>20</a:t>
            </a:fld>
            <a:endParaRPr lang="nl-NL"/>
          </a:p>
        </p:txBody>
      </p:sp>
    </p:spTree>
    <p:extLst>
      <p:ext uri="{BB962C8B-B14F-4D97-AF65-F5344CB8AC3E}">
        <p14:creationId xmlns:p14="http://schemas.microsoft.com/office/powerpoint/2010/main" val="180006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A9723-7A96-4F07-2451-5CB8F50331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84061D4-6DDC-30E5-5F1F-EDBEC6FC3E1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2F6876-F62A-234F-77CF-5B8B5928C1AE}"/>
              </a:ext>
            </a:extLst>
          </p:cNvPr>
          <p:cNvSpPr>
            <a:spLocks noGrp="1"/>
          </p:cNvSpPr>
          <p:nvPr>
            <p:ph type="body" idx="1"/>
          </p:nvPr>
        </p:nvSpPr>
        <p:spPr/>
        <p:txBody>
          <a:bodyPr/>
          <a:lstStyle/>
          <a:p>
            <a:r>
              <a:rPr lang="nl-NL"/>
              <a:t>Schoon en veilig drinkwater is letterlijk van levensbelang. </a:t>
            </a:r>
          </a:p>
          <a:p>
            <a:r>
              <a:rPr lang="nl-NL"/>
              <a:t>PWN is verantwoordelijk voor het veilige en schone drinkwater in de hele provincie Noord-Holland, met uitzondering van Amsterdam.</a:t>
            </a:r>
          </a:p>
          <a:p>
            <a:r>
              <a:rPr lang="nl-NL"/>
              <a:t>Dat betekent dat zo’n 825 duizend huishoudens en bedrijven dagelijks PWN-water gebruiken. Gemiddeld wel 120 liter water per persoon per dag. Van douchen en koken tot een glas water of het doorspoelen van de wc.</a:t>
            </a:r>
          </a:p>
          <a:p>
            <a:r>
              <a:rPr lang="nl-NL"/>
              <a:t>Als er in een van de 5 zuiveringslocaties of 5 distributie pompstations van PWN niet hygiënisch wordt gewerkt, kan dat </a:t>
            </a:r>
            <a:r>
              <a:rPr lang="nl-NL" strike="sngStrike"/>
              <a:t>dus</a:t>
            </a:r>
            <a:r>
              <a:rPr lang="nl-NL"/>
              <a:t> enorme gevolgen hebben voor honderdduizenden mensen.</a:t>
            </a:r>
          </a:p>
          <a:p>
            <a:r>
              <a:rPr lang="nl-NL"/>
              <a:t>Schoon water is van levensbelang, hygiënisch werken is dat dus ook.</a:t>
            </a:r>
          </a:p>
          <a:p>
            <a:endParaRPr lang="nl-NL"/>
          </a:p>
        </p:txBody>
      </p:sp>
      <p:sp>
        <p:nvSpPr>
          <p:cNvPr id="4" name="Tijdelijke aanduiding voor dianummer 3">
            <a:extLst>
              <a:ext uri="{FF2B5EF4-FFF2-40B4-BE49-F238E27FC236}">
                <a16:creationId xmlns:a16="http://schemas.microsoft.com/office/drawing/2014/main" id="{D391A3B7-B060-F38F-39B5-0C480F3B36EF}"/>
              </a:ext>
            </a:extLst>
          </p:cNvPr>
          <p:cNvSpPr>
            <a:spLocks noGrp="1"/>
          </p:cNvSpPr>
          <p:nvPr>
            <p:ph type="sldNum" sz="quarter" idx="5"/>
          </p:nvPr>
        </p:nvSpPr>
        <p:spPr/>
        <p:txBody>
          <a:bodyPr/>
          <a:lstStyle/>
          <a:p>
            <a:fld id="{2BD5F3A4-EA52-4D0B-8539-6D5F43DA58E6}" type="slidenum">
              <a:rPr lang="nl-NL" smtClean="0"/>
              <a:t>3</a:t>
            </a:fld>
            <a:endParaRPr lang="nl-NL"/>
          </a:p>
        </p:txBody>
      </p:sp>
    </p:spTree>
    <p:extLst>
      <p:ext uri="{BB962C8B-B14F-4D97-AF65-F5344CB8AC3E}">
        <p14:creationId xmlns:p14="http://schemas.microsoft.com/office/powerpoint/2010/main" val="2343557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584F5-3504-A37D-1433-6E9E0FF324C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886925-7414-756C-6A37-E63B883DC1E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281FB77-99B3-DA13-A409-3D76E4A86C2E}"/>
              </a:ext>
            </a:extLst>
          </p:cNvPr>
          <p:cNvSpPr>
            <a:spLocks noGrp="1"/>
          </p:cNvSpPr>
          <p:nvPr>
            <p:ph type="body" idx="1"/>
          </p:nvPr>
        </p:nvSpPr>
        <p:spPr/>
        <p:txBody>
          <a:bodyPr/>
          <a:lstStyle/>
          <a:p>
            <a:r>
              <a:rPr lang="nl-NL"/>
              <a:t>Bij nieuwbouw en renovatieprojecten kennen we 3 hygiënische zones:</a:t>
            </a:r>
          </a:p>
          <a:p>
            <a:r>
              <a:rPr lang="nl-NL"/>
              <a:t>Groen dat is voor alle ruimtes waarbij alle werkzaamheden uitgevoerd mogen worden</a:t>
            </a:r>
          </a:p>
          <a:p>
            <a:r>
              <a:rPr lang="nl-NL"/>
              <a:t>Rode zone waarbij niet geboord, geslepen of gezaagd mag worden, omdat installatie- of leidingedelen open liggen voor montage</a:t>
            </a:r>
          </a:p>
          <a:p>
            <a:r>
              <a:rPr lang="nl-NL"/>
              <a:t>3. Paarse zone: Bij werkzaamheden aan installatie- of leidingdelen waarbij al (drink-) water doorgestroomd heeft of aansluitend aan de werkzaamheden (drink-)water door gaat stromen. </a:t>
            </a:r>
          </a:p>
          <a:p>
            <a:endParaRPr lang="nl-NL"/>
          </a:p>
          <a:p>
            <a:r>
              <a:rPr lang="nl-NL"/>
              <a:t>We leggen u nu per zone uit hoe u ze kunt herkennen en welke regels er gelden.</a:t>
            </a:r>
          </a:p>
          <a:p>
            <a:endParaRPr lang="nl-NL"/>
          </a:p>
        </p:txBody>
      </p:sp>
      <p:sp>
        <p:nvSpPr>
          <p:cNvPr id="4" name="Tijdelijke aanduiding voor dianummer 3">
            <a:extLst>
              <a:ext uri="{FF2B5EF4-FFF2-40B4-BE49-F238E27FC236}">
                <a16:creationId xmlns:a16="http://schemas.microsoft.com/office/drawing/2014/main" id="{B818E537-2B62-B9C4-4548-1D8B38994708}"/>
              </a:ext>
            </a:extLst>
          </p:cNvPr>
          <p:cNvSpPr>
            <a:spLocks noGrp="1"/>
          </p:cNvSpPr>
          <p:nvPr>
            <p:ph type="sldNum" sz="quarter" idx="5"/>
          </p:nvPr>
        </p:nvSpPr>
        <p:spPr/>
        <p:txBody>
          <a:bodyPr/>
          <a:lstStyle/>
          <a:p>
            <a:fld id="{2BD5F3A4-EA52-4D0B-8539-6D5F43DA58E6}" type="slidenum">
              <a:rPr lang="nl-NL" smtClean="0"/>
              <a:t>21</a:t>
            </a:fld>
            <a:endParaRPr lang="nl-NL"/>
          </a:p>
        </p:txBody>
      </p:sp>
    </p:spTree>
    <p:extLst>
      <p:ext uri="{BB962C8B-B14F-4D97-AF65-F5344CB8AC3E}">
        <p14:creationId xmlns:p14="http://schemas.microsoft.com/office/powerpoint/2010/main" val="1256948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groene zone is voor alle ruimtes waar normale bedrijfsvoering is als er geen uitgebreide onderhoudswerkzaamheden plaatsvinden. Er is geen contact met open water of met de installaties. </a:t>
            </a:r>
          </a:p>
          <a:p>
            <a:endParaRPr lang="nl-NL"/>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pPr marL="0" indent="0">
              <a:buFontTx/>
              <a:buNone/>
            </a:pPr>
            <a:r>
              <a:rPr lang="nl-NL"/>
              <a:t>- U legt geen gereedschap of materiaal in open leidingen en installatiedelen </a:t>
            </a:r>
          </a:p>
          <a:p>
            <a:pPr marL="171450" indent="-171450">
              <a:buFontTx/>
              <a:buChar char="-"/>
            </a:pP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Blijf wel altijd veilig werken en denk na over je eigen veiligheid en die van anderen. Als u een risico ziet, meldt het dan en neem maatregelen in overleg met uw PWN-contactpersoon.</a:t>
            </a:r>
          </a:p>
          <a:p>
            <a:pPr marL="171450" indent="-171450">
              <a:buFontTx/>
              <a:buChar char="-"/>
            </a:pPr>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22</a:t>
            </a:fld>
            <a:endParaRPr lang="nl-NL"/>
          </a:p>
        </p:txBody>
      </p:sp>
    </p:spTree>
    <p:extLst>
      <p:ext uri="{BB962C8B-B14F-4D97-AF65-F5344CB8AC3E}">
        <p14:creationId xmlns:p14="http://schemas.microsoft.com/office/powerpoint/2010/main" val="122216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rode zone</a:t>
            </a:r>
          </a:p>
          <a:p>
            <a:endParaRPr lang="nl-NL"/>
          </a:p>
          <a:p>
            <a:r>
              <a:rPr lang="nl-NL"/>
              <a:t>Dit is een watervoerende ruimte met open installatie-of leidingdelen.</a:t>
            </a:r>
          </a:p>
          <a:p>
            <a:r>
              <a:rPr lang="nl-NL"/>
              <a:t> </a:t>
            </a:r>
          </a:p>
          <a:p>
            <a:r>
              <a:rPr lang="nl-NL"/>
              <a:t>In de groene zone geldt:</a:t>
            </a:r>
          </a:p>
          <a:p>
            <a:r>
              <a:rPr lang="nl-NL"/>
              <a:t>- Dragen van schone veiligheidsschoenen </a:t>
            </a:r>
          </a:p>
          <a:p>
            <a:r>
              <a:rPr lang="nl-NL"/>
              <a:t>- Dragen van schone werkkleding </a:t>
            </a:r>
          </a:p>
          <a:p>
            <a:r>
              <a:rPr lang="nl-NL"/>
              <a:t>- U ruimt alles op aan het einde van de werkdag en als u klaar bent met uw werkzaamheden </a:t>
            </a:r>
          </a:p>
          <a:p>
            <a:r>
              <a:rPr lang="nl-NL"/>
              <a:t>- Het is niet toegestaan om te eten en drinken en te roken </a:t>
            </a:r>
          </a:p>
          <a:p>
            <a:r>
              <a:rPr lang="nl-NL"/>
              <a:t>- Open leidingdelen dient u af te doppen</a:t>
            </a:r>
          </a:p>
          <a:p>
            <a:r>
              <a:rPr lang="nl-NL"/>
              <a:t>- U legt geen gereedschap of materiaal in open leidingen en installatiedelen </a:t>
            </a:r>
          </a:p>
          <a:p>
            <a:r>
              <a:rPr lang="nl-NL"/>
              <a:t>- Het is ten strengste verboden te boren, slijpen en zagen in een ruimte met de rode zone</a:t>
            </a:r>
          </a:p>
          <a:p>
            <a:endParaRPr lang="nl-NL"/>
          </a:p>
          <a:p>
            <a:r>
              <a:rPr lang="nl-NL"/>
              <a:t>Blijf wel altijd veilig werken en denk na over je eigen veiligheid en die van anderen. Als u een risico ziet, meldt het dan en neem maatregelen in overleg met uw PWN-contactpersoon.</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23</a:t>
            </a:fld>
            <a:endParaRPr lang="nl-NL"/>
          </a:p>
        </p:txBody>
      </p:sp>
    </p:spTree>
    <p:extLst>
      <p:ext uri="{BB962C8B-B14F-4D97-AF65-F5344CB8AC3E}">
        <p14:creationId xmlns:p14="http://schemas.microsoft.com/office/powerpoint/2010/main" val="1078870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Paarse zone</a:t>
            </a:r>
          </a:p>
          <a:p>
            <a:endParaRPr lang="nl-NL"/>
          </a:p>
          <a:p>
            <a:r>
              <a:rPr lang="nl-NL" err="1"/>
              <a:t>Hygienische</a:t>
            </a:r>
            <a:r>
              <a:rPr lang="nl-NL"/>
              <a:t> Zone werkzaamheden.</a:t>
            </a:r>
          </a:p>
          <a:p>
            <a:endParaRPr lang="nl-NL"/>
          </a:p>
          <a:p>
            <a:r>
              <a:rPr lang="nl-NL"/>
              <a:t>Als er in of aan deze installaties gewerkt wordt en er een “open verbinding” wordt gecreëerd, de ruimte rondom die open verbinding lokaal en tijdelijk worden ingericht als Paarse Zone</a:t>
            </a:r>
          </a:p>
          <a:p>
            <a:r>
              <a:rPr lang="nl-NL"/>
              <a:t>  </a:t>
            </a:r>
          </a:p>
          <a:p>
            <a:r>
              <a:rPr lang="nl-NL"/>
              <a:t>In de paarse zone geldt:</a:t>
            </a:r>
          </a:p>
          <a:p>
            <a:r>
              <a:rPr lang="nl-NL"/>
              <a:t>- Dragen van gedesinfecteerde laarzen </a:t>
            </a:r>
          </a:p>
          <a:p>
            <a:r>
              <a:rPr lang="nl-NL"/>
              <a:t>- Dragen gedesinfecteerde handschoenen </a:t>
            </a:r>
          </a:p>
          <a:p>
            <a:r>
              <a:rPr lang="nl-NL"/>
              <a:t>- Eten, drinken en roden is verboden </a:t>
            </a:r>
          </a:p>
          <a:p>
            <a:r>
              <a:rPr lang="nl-NL"/>
              <a:t>- Desinfecteren met gecontroleerde Peroxide-oplossing </a:t>
            </a:r>
          </a:p>
          <a:p>
            <a:r>
              <a:rPr lang="nl-NL"/>
              <a:t>- Waterafstotende of waterdichte, schone overall met capuchon </a:t>
            </a:r>
          </a:p>
          <a:p>
            <a:r>
              <a:rPr lang="nl-NL"/>
              <a:t>- Geen vallende voorwerpen uit kleiding </a:t>
            </a:r>
          </a:p>
          <a:p>
            <a:r>
              <a:rPr lang="nl-NL"/>
              <a:t> </a:t>
            </a:r>
          </a:p>
          <a:p>
            <a:r>
              <a:rPr lang="nl-NL"/>
              <a:t>Omdat er bij een paarse zone open leidingdelen zijn en daar geen stof in mag komen, geldt rondom de paarse zone altijd een rode zone. Daar mag dus niet worden geboord, geslepen of gezaagd. </a:t>
            </a:r>
          </a:p>
          <a:p>
            <a:endParaRPr lang="nl-NL"/>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24</a:t>
            </a:fld>
            <a:endParaRPr lang="nl-NL"/>
          </a:p>
        </p:txBody>
      </p:sp>
    </p:spTree>
    <p:extLst>
      <p:ext uri="{BB962C8B-B14F-4D97-AF65-F5344CB8AC3E}">
        <p14:creationId xmlns:p14="http://schemas.microsoft.com/office/powerpoint/2010/main" val="4085711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zetten alles nog eens op een rij</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25</a:t>
            </a:fld>
            <a:endParaRPr lang="nl-NL"/>
          </a:p>
        </p:txBody>
      </p:sp>
    </p:spTree>
    <p:extLst>
      <p:ext uri="{BB962C8B-B14F-4D97-AF65-F5344CB8AC3E}">
        <p14:creationId xmlns:p14="http://schemas.microsoft.com/office/powerpoint/2010/main" val="3761863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D6D67-21FC-B0C2-ED5E-7CF7D31B6C7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96A3E17-0BF4-9510-CFD4-810B3019548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081CCF0-3009-50EA-54AB-6352E1B84645}"/>
              </a:ext>
            </a:extLst>
          </p:cNvPr>
          <p:cNvSpPr>
            <a:spLocks noGrp="1"/>
          </p:cNvSpPr>
          <p:nvPr>
            <p:ph type="body" idx="1"/>
          </p:nvPr>
        </p:nvSpPr>
        <p:spPr/>
        <p:txBody>
          <a:bodyPr/>
          <a:lstStyle/>
          <a:p>
            <a:r>
              <a:rPr lang="nl-NL"/>
              <a:t>Indeling zuiveringsfases</a:t>
            </a:r>
          </a:p>
          <a:p>
            <a:r>
              <a:rPr lang="nl-NL"/>
              <a:t>BLAUW</a:t>
            </a:r>
          </a:p>
          <a:p>
            <a:r>
              <a:rPr lang="nl-NL"/>
              <a:t>ORANJE</a:t>
            </a:r>
          </a:p>
          <a:p>
            <a:r>
              <a:rPr lang="nl-NL"/>
              <a:t>ROOD </a:t>
            </a:r>
          </a:p>
        </p:txBody>
      </p:sp>
      <p:sp>
        <p:nvSpPr>
          <p:cNvPr id="4" name="Tijdelijke aanduiding voor dianummer 3">
            <a:extLst>
              <a:ext uri="{FF2B5EF4-FFF2-40B4-BE49-F238E27FC236}">
                <a16:creationId xmlns:a16="http://schemas.microsoft.com/office/drawing/2014/main" id="{46B7EA18-5146-3ED6-11FC-48EBF50FE2E9}"/>
              </a:ext>
            </a:extLst>
          </p:cNvPr>
          <p:cNvSpPr>
            <a:spLocks noGrp="1"/>
          </p:cNvSpPr>
          <p:nvPr>
            <p:ph type="sldNum" sz="quarter" idx="5"/>
          </p:nvPr>
        </p:nvSpPr>
        <p:spPr/>
        <p:txBody>
          <a:bodyPr/>
          <a:lstStyle/>
          <a:p>
            <a:fld id="{2BD5F3A4-EA52-4D0B-8539-6D5F43DA58E6}" type="slidenum">
              <a:rPr lang="nl-NL" smtClean="0"/>
              <a:t>26</a:t>
            </a:fld>
            <a:endParaRPr lang="nl-NL"/>
          </a:p>
        </p:txBody>
      </p:sp>
    </p:spTree>
    <p:extLst>
      <p:ext uri="{BB962C8B-B14F-4D97-AF65-F5344CB8AC3E}">
        <p14:creationId xmlns:p14="http://schemas.microsoft.com/office/powerpoint/2010/main" val="7904280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13C8A-E5EF-7047-0DE0-F7B77782C8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D4EB6B-E750-FDBE-3246-B9713587EF8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185C685-460E-94D8-E67D-5FDC0AC38156}"/>
              </a:ext>
            </a:extLst>
          </p:cNvPr>
          <p:cNvSpPr>
            <a:spLocks noGrp="1"/>
          </p:cNvSpPr>
          <p:nvPr>
            <p:ph type="body" idx="1"/>
          </p:nvPr>
        </p:nvSpPr>
        <p:spPr/>
        <p:txBody>
          <a:bodyPr/>
          <a:lstStyle/>
          <a:p>
            <a:r>
              <a:rPr lang="nl-NL"/>
              <a:t>Binnen PWN werken we met drie </a:t>
            </a:r>
            <a:r>
              <a:rPr lang="nl-NL" err="1"/>
              <a:t>zuiveringscategorien</a:t>
            </a:r>
            <a:r>
              <a:rPr lang="nl-NL"/>
              <a:t>: blauw, oranje en rood. Voor iedere kleur gelden andere desinfectie en opleveringseisen.</a:t>
            </a:r>
          </a:p>
          <a:p>
            <a:r>
              <a:rPr lang="nl-NL"/>
              <a:t>De blauwe categorie hoort bij ruw water waar nog geen enkele desinfectie heeft plaatsgevonden. 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in gebruik genomen worden.</a:t>
            </a:r>
          </a:p>
          <a:p>
            <a:r>
              <a:rPr lang="nl-NL"/>
              <a:t> </a:t>
            </a:r>
          </a:p>
          <a:p>
            <a:r>
              <a:rPr lang="nl-NL"/>
              <a:t>Binnen de oranje zuiveringsstap heeft enige desinfectie plaatsgevonden of het vindt ter plekke plaats.</a:t>
            </a:r>
          </a:p>
          <a:p>
            <a:r>
              <a:rPr lang="nl-NL"/>
              <a:t>Na uw werkzaamheden is desinfectie noodzakelijk. Het Waterlaboratorium neemt vervolgens controlemonsters. De installatie mag direct na oplevering weer in gebruik genomen worden. </a:t>
            </a:r>
          </a:p>
          <a:p>
            <a:r>
              <a:rPr lang="nl-NL"/>
              <a:t> </a:t>
            </a:r>
          </a:p>
          <a:p>
            <a:r>
              <a:rPr lang="nl-NL"/>
              <a:t>Binnen de rode categorie is het water aan de laatste zuiveringsstap toe of is het al van drinkwaterkwaliteit. </a:t>
            </a:r>
          </a:p>
          <a:p>
            <a:r>
              <a:rPr lang="nl-NL"/>
              <a:t>Na uw werkzaamheden moet er gedesinfecteerd worden. Het Waterlaboratorium neemt hierna monsters. De installatie mag pas weer gebruikt worden als de uitslag positief is. </a:t>
            </a:r>
          </a:p>
          <a:p>
            <a:endParaRPr lang="nl-NL"/>
          </a:p>
        </p:txBody>
      </p:sp>
      <p:sp>
        <p:nvSpPr>
          <p:cNvPr id="4" name="Tijdelijke aanduiding voor dianummer 3">
            <a:extLst>
              <a:ext uri="{FF2B5EF4-FFF2-40B4-BE49-F238E27FC236}">
                <a16:creationId xmlns:a16="http://schemas.microsoft.com/office/drawing/2014/main" id="{C96358BC-6505-1FF5-9778-06E1D952968B}"/>
              </a:ext>
            </a:extLst>
          </p:cNvPr>
          <p:cNvSpPr>
            <a:spLocks noGrp="1"/>
          </p:cNvSpPr>
          <p:nvPr>
            <p:ph type="sldNum" sz="quarter" idx="5"/>
          </p:nvPr>
        </p:nvSpPr>
        <p:spPr/>
        <p:txBody>
          <a:bodyPr/>
          <a:lstStyle/>
          <a:p>
            <a:fld id="{2BD5F3A4-EA52-4D0B-8539-6D5F43DA58E6}" type="slidenum">
              <a:rPr lang="nl-NL" smtClean="0"/>
              <a:t>27</a:t>
            </a:fld>
            <a:endParaRPr lang="nl-NL"/>
          </a:p>
        </p:txBody>
      </p:sp>
    </p:spTree>
    <p:extLst>
      <p:ext uri="{BB962C8B-B14F-4D97-AF65-F5344CB8AC3E}">
        <p14:creationId xmlns:p14="http://schemas.microsoft.com/office/powerpoint/2010/main" val="4373022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werken binnen PWN met hygiënische zones. Bij renovatie en nieuwbouw projecten zijn dat een groene, rode of een paarse zone.  </a:t>
            </a:r>
          </a:p>
          <a:p>
            <a:endParaRPr lang="nl-NL"/>
          </a:p>
          <a:p>
            <a:r>
              <a:rPr lang="nl-NL"/>
              <a:t>De groene zone is voor alle ruimtes waar normale bedrijfsvoering is als er geen uitgebreide onderhoudswerkzaamheden plaatsvinden. Er is geen contact met open water of met de installaties. </a:t>
            </a:r>
          </a:p>
          <a:p>
            <a:endParaRPr lang="nl-NL"/>
          </a:p>
          <a:p>
            <a:r>
              <a:rPr lang="nl-NL"/>
              <a:t>De rode zone Dit is een watervoerende ruimte met open installatie-of leidingdelen.</a:t>
            </a:r>
          </a:p>
          <a:p>
            <a:endParaRPr lang="nl-NL"/>
          </a:p>
          <a:p>
            <a:r>
              <a:rPr lang="nl-NL"/>
              <a:t>Paarse zone Als er aan deze installaties gewerkt wordt en er een “open verbinding” wordt gecreëerd, zal de ruimte rondom die open verbinding lokaal en tijdelijk worden ingericht als Paarse Zone</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28</a:t>
            </a:fld>
            <a:endParaRPr lang="nl-NL"/>
          </a:p>
        </p:txBody>
      </p:sp>
    </p:spTree>
    <p:extLst>
      <p:ext uri="{BB962C8B-B14F-4D97-AF65-F5344CB8AC3E}">
        <p14:creationId xmlns:p14="http://schemas.microsoft.com/office/powerpoint/2010/main" val="17695884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5EA0-B09B-32CB-215B-9A09D3F4E62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99A7063-006C-A381-ED42-CF062C2994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44DDDC7-EA81-2848-9EBC-C8D5738C681F}"/>
              </a:ext>
            </a:extLst>
          </p:cNvPr>
          <p:cNvSpPr>
            <a:spLocks noGrp="1"/>
          </p:cNvSpPr>
          <p:nvPr>
            <p:ph type="body" idx="1"/>
          </p:nvPr>
        </p:nvSpPr>
        <p:spPr/>
        <p:txBody>
          <a:bodyPr/>
          <a:lstStyle/>
          <a:p>
            <a:r>
              <a:rPr lang="nl-NL"/>
              <a:t>Met het naleven van de regels en richtlijnen in deze cursus zorgen we er samen voor dat ons drinkwater schoon en veilig blijft. De regels zijn niet vrijblijvend en we hebben ze zorgvuldig samengesteld. </a:t>
            </a:r>
          </a:p>
          <a:p>
            <a:endParaRPr lang="nl-NL"/>
          </a:p>
        </p:txBody>
      </p:sp>
      <p:sp>
        <p:nvSpPr>
          <p:cNvPr id="4" name="Tijdelijke aanduiding voor dianummer 3">
            <a:extLst>
              <a:ext uri="{FF2B5EF4-FFF2-40B4-BE49-F238E27FC236}">
                <a16:creationId xmlns:a16="http://schemas.microsoft.com/office/drawing/2014/main" id="{6E300EAC-DDC2-15B7-E3BA-6C9DA0FFB00B}"/>
              </a:ext>
            </a:extLst>
          </p:cNvPr>
          <p:cNvSpPr>
            <a:spLocks noGrp="1"/>
          </p:cNvSpPr>
          <p:nvPr>
            <p:ph type="sldNum" sz="quarter" idx="5"/>
          </p:nvPr>
        </p:nvSpPr>
        <p:spPr/>
        <p:txBody>
          <a:bodyPr/>
          <a:lstStyle/>
          <a:p>
            <a:fld id="{2BD5F3A4-EA52-4D0B-8539-6D5F43DA58E6}" type="slidenum">
              <a:rPr lang="nl-NL" smtClean="0"/>
              <a:t>29</a:t>
            </a:fld>
            <a:endParaRPr lang="nl-NL"/>
          </a:p>
        </p:txBody>
      </p:sp>
    </p:spTree>
    <p:extLst>
      <p:ext uri="{BB962C8B-B14F-4D97-AF65-F5344CB8AC3E}">
        <p14:creationId xmlns:p14="http://schemas.microsoft.com/office/powerpoint/2010/main" val="4225308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We spreken u aan bij een overtreding van de regels. Komt dat vaker voor, dan wordt u de toegang tot het werk ontzegt.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Wij staan open voor tips en verbeteringen wij gaan graag hierover met u in gesprek tot die tijd gelden de regels zoals zijn benoemd in deze cursus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30</a:t>
            </a:fld>
            <a:endParaRPr lang="nl-NL"/>
          </a:p>
        </p:txBody>
      </p:sp>
    </p:spTree>
    <p:extLst>
      <p:ext uri="{BB962C8B-B14F-4D97-AF65-F5344CB8AC3E}">
        <p14:creationId xmlns:p14="http://schemas.microsoft.com/office/powerpoint/2010/main" val="333986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7096-51A1-A52B-37C0-FACB71D2DA7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D90ACB-5E6E-6747-E218-F3ECF1CA2DB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2F7780A-8DDB-3B15-31BE-EA5257DAAA83}"/>
              </a:ext>
            </a:extLst>
          </p:cNvPr>
          <p:cNvSpPr>
            <a:spLocks noGrp="1"/>
          </p:cNvSpPr>
          <p:nvPr>
            <p:ph type="body" idx="1"/>
          </p:nvPr>
        </p:nvSpPr>
        <p:spPr/>
        <p:txBody>
          <a:bodyPr/>
          <a:lstStyle/>
          <a:p>
            <a:r>
              <a:rPr lang="nl-NL"/>
              <a:t>Hoe kan drinkwater besmet raken?</a:t>
            </a:r>
          </a:p>
          <a:p>
            <a:r>
              <a:rPr lang="nl-NL"/>
              <a:t>Om besmettingen te voorkomen is het goed om te weten hoe drinkwater eigenlijk besmet kan raken. Er zijn drie soorten besmettingen met verschillende risico’s. </a:t>
            </a:r>
          </a:p>
          <a:p>
            <a:r>
              <a:rPr lang="nl-NL"/>
              <a:t>Op de eerste plaats is er de chemische vervuiling. Deze ontstaat bijvoorbeeld door lozingen in het IJsselmeer, de belangrijkste waterbron voor PWN. Ook chemicaliën die worden gebruikt tijdens de waterzuivering of olie die uit een pomp lekt in een installatie kunnen water besmetten. En ontsmetten we de materialen die we geleverd krijgen niet goed, dan vormen ze een </a:t>
            </a:r>
            <a:r>
              <a:rPr lang="nl-NL" err="1"/>
              <a:t>potentiele</a:t>
            </a:r>
            <a:r>
              <a:rPr lang="nl-NL"/>
              <a:t> besmettingshaard.</a:t>
            </a:r>
          </a:p>
          <a:p>
            <a:r>
              <a:rPr lang="nl-NL"/>
              <a:t>Het tweede type is de biologische vervuiling. Denk hierbij aan ongedierte dat een installatie kan binnendringen. Van insecten, muizen, ratten en vogels tot vleermuizen. Ook een lekkage in een installatie kan het water vervuilen.</a:t>
            </a:r>
          </a:p>
          <a:p>
            <a:r>
              <a:rPr lang="nl-NL"/>
              <a:t>Op het voorkomen van het derde en laatste type ligt de focus van deze training: de microbiologische vervuiling. Deze ontstaat door het binnendringen van verontreinigd water, dat kan op het oog schoon en helder uitzien, en door onhygiënisch werken.</a:t>
            </a:r>
          </a:p>
          <a:p>
            <a:endParaRPr lang="nl-NL"/>
          </a:p>
        </p:txBody>
      </p:sp>
      <p:sp>
        <p:nvSpPr>
          <p:cNvPr id="4" name="Tijdelijke aanduiding voor dianummer 3">
            <a:extLst>
              <a:ext uri="{FF2B5EF4-FFF2-40B4-BE49-F238E27FC236}">
                <a16:creationId xmlns:a16="http://schemas.microsoft.com/office/drawing/2014/main" id="{EDEF649E-20DD-0C89-0827-183D38570D58}"/>
              </a:ext>
            </a:extLst>
          </p:cNvPr>
          <p:cNvSpPr>
            <a:spLocks noGrp="1"/>
          </p:cNvSpPr>
          <p:nvPr>
            <p:ph type="sldNum" sz="quarter" idx="5"/>
          </p:nvPr>
        </p:nvSpPr>
        <p:spPr/>
        <p:txBody>
          <a:bodyPr/>
          <a:lstStyle/>
          <a:p>
            <a:fld id="{2BD5F3A4-EA52-4D0B-8539-6D5F43DA58E6}" type="slidenum">
              <a:rPr lang="nl-NL" smtClean="0"/>
              <a:t>4</a:t>
            </a:fld>
            <a:endParaRPr lang="nl-NL"/>
          </a:p>
        </p:txBody>
      </p:sp>
    </p:spTree>
    <p:extLst>
      <p:ext uri="{BB962C8B-B14F-4D97-AF65-F5344CB8AC3E}">
        <p14:creationId xmlns:p14="http://schemas.microsoft.com/office/powerpoint/2010/main" val="3752900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Bedankt dat u deze cursus met aandacht bekeken heeft. We zien u graag terug op een van onze locaties.</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31</a:t>
            </a:fld>
            <a:endParaRPr lang="nl-NL"/>
          </a:p>
        </p:txBody>
      </p:sp>
    </p:spTree>
    <p:extLst>
      <p:ext uri="{BB962C8B-B14F-4D97-AF65-F5344CB8AC3E}">
        <p14:creationId xmlns:p14="http://schemas.microsoft.com/office/powerpoint/2010/main" val="141730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vatten het nog even kort samen:</a:t>
            </a:r>
          </a:p>
          <a:p>
            <a:r>
              <a:rPr lang="nl-NL"/>
              <a:t>Water kan vervuild raken door chemische, biologische of microbiologische besmetting. In deze cursus focussen we op het voorkomen van microbiologische besmettingen </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5</a:t>
            </a:fld>
            <a:endParaRPr lang="nl-NL"/>
          </a:p>
        </p:txBody>
      </p:sp>
    </p:spTree>
    <p:extLst>
      <p:ext uri="{BB962C8B-B14F-4D97-AF65-F5344CB8AC3E}">
        <p14:creationId xmlns:p14="http://schemas.microsoft.com/office/powerpoint/2010/main" val="2559641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BF0DB-7AEE-BACA-8522-966CDC0979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DD6F7C-D13A-52DB-AD81-2CFE283F6C4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1958587-B66B-5132-EA42-BB7EA28F6410}"/>
              </a:ext>
            </a:extLst>
          </p:cNvPr>
          <p:cNvSpPr>
            <a:spLocks noGrp="1"/>
          </p:cNvSpPr>
          <p:nvPr>
            <p:ph type="body" idx="1"/>
          </p:nvPr>
        </p:nvSpPr>
        <p:spPr/>
        <p:txBody>
          <a:bodyPr/>
          <a:lstStyle/>
          <a:p>
            <a:r>
              <a:rPr lang="nl-NL"/>
              <a:t>Huisregels op onze locaties</a:t>
            </a:r>
          </a:p>
          <a:p>
            <a:r>
              <a:rPr lang="nl-NL"/>
              <a:t>Om besmettingen te voorkomen gelden er op onze PWN-locaties en infiltratiegebieden belangrijke huisregels. Deze gelden altijd en overal. </a:t>
            </a:r>
          </a:p>
          <a:p>
            <a:endParaRPr lang="nl-NL"/>
          </a:p>
          <a:p>
            <a:r>
              <a:rPr lang="nl-NL"/>
              <a:t>1 Op al onze locaties geldt een strikt toegangsbeleid. U heeft een toegangspas nodig om toegang te krijgen tot een locatie. Heeft u die niet, dan meldt u zich bij de ingang en geeft u de naam van uw contactpersoon door. Hij of zij ontvangt u en begeleidt u verder.</a:t>
            </a:r>
          </a:p>
          <a:p>
            <a:r>
              <a:rPr lang="nl-NL"/>
              <a:t>2 We ontvangen geen mensen die ziek zijn. Bent u ziek, meldt u zichzelf dan af bij uw werkgever of uw PWN-contactpersoon.</a:t>
            </a:r>
          </a:p>
          <a:p>
            <a:r>
              <a:rPr lang="nl-NL"/>
              <a:t>3Persoonlijke hygiëne vormt de basis van hygiënisch werken. Was uw handen veel en vaak. Was ze altijd voor u aan het werk gaat, na een bezoek aan het toilet en voor en na het eten.</a:t>
            </a:r>
          </a:p>
          <a:p>
            <a:r>
              <a:rPr lang="nl-NL"/>
              <a:t>4Let erop dat u niet drinkt, eet of rookt op uw werkplek. Eten en drinken doet u in de kantine of de schaftkeet. Roken doet u buiten.</a:t>
            </a:r>
          </a:p>
          <a:p>
            <a:r>
              <a:rPr lang="nl-NL"/>
              <a:t>5Let goed op of er hygiënische zones worden aangegeven op de locatie waar u aan de slag gaat. Dit zijn zones bij open water waar speciale eisen voor worden gesteld. Ze zijn duidelijk gemarkeerd. Volg altijd de regels die binnen de hygiënische zone gelden.</a:t>
            </a:r>
          </a:p>
          <a:p>
            <a:r>
              <a:rPr lang="nl-NL"/>
              <a:t>6Maak altijd gebruik van desinfectiemiddel</a:t>
            </a:r>
          </a:p>
          <a:p>
            <a:r>
              <a:rPr lang="nl-NL"/>
              <a:t>7Draag altijd schone kleding en schone laarzen.</a:t>
            </a:r>
          </a:p>
          <a:p>
            <a:r>
              <a:rPr lang="nl-NL"/>
              <a:t>8Gebruik schoon gereedschap en schone materialen. Desinfecteer ze voor gebruik met desinfectiemiddel</a:t>
            </a:r>
          </a:p>
          <a:p>
            <a:r>
              <a:rPr lang="nl-NL"/>
              <a:t>9Gebruik alleen hulpmiddelen die door PWN zijn goedgekeurd. </a:t>
            </a:r>
          </a:p>
          <a:p>
            <a:r>
              <a:rPr lang="nl-NL"/>
              <a:t>10Maak gebruik van een draaiboek en vul een werkvergunning in voordat u aan de slag gaat.</a:t>
            </a:r>
          </a:p>
          <a:p>
            <a:r>
              <a:rPr lang="nl-NL"/>
              <a:t>11Desinfecteer waar het nodig of voorgeschreven is.</a:t>
            </a:r>
          </a:p>
          <a:p>
            <a:endParaRPr lang="nl-NL">
              <a:ea typeface="Calibri" panose="020F0502020204030204"/>
              <a:cs typeface="Calibri" panose="020F0502020204030204"/>
            </a:endParaRPr>
          </a:p>
          <a:p>
            <a:endParaRPr lang="nl-NL">
              <a:ea typeface="Calibri" panose="020F0502020204030204"/>
              <a:cs typeface="Calibri" panose="020F0502020204030204"/>
            </a:endParaRPr>
          </a:p>
        </p:txBody>
      </p:sp>
      <p:sp>
        <p:nvSpPr>
          <p:cNvPr id="4" name="Tijdelijke aanduiding voor dianummer 3">
            <a:extLst>
              <a:ext uri="{FF2B5EF4-FFF2-40B4-BE49-F238E27FC236}">
                <a16:creationId xmlns:a16="http://schemas.microsoft.com/office/drawing/2014/main" id="{B3F43D16-5F38-2ECF-82F9-62317D6D5CDA}"/>
              </a:ext>
            </a:extLst>
          </p:cNvPr>
          <p:cNvSpPr>
            <a:spLocks noGrp="1"/>
          </p:cNvSpPr>
          <p:nvPr>
            <p:ph type="sldNum" sz="quarter" idx="5"/>
          </p:nvPr>
        </p:nvSpPr>
        <p:spPr/>
        <p:txBody>
          <a:bodyPr/>
          <a:lstStyle/>
          <a:p>
            <a:fld id="{2BD5F3A4-EA52-4D0B-8539-6D5F43DA58E6}" type="slidenum">
              <a:rPr lang="nl-NL" smtClean="0"/>
              <a:t>6</a:t>
            </a:fld>
            <a:endParaRPr lang="nl-NL"/>
          </a:p>
        </p:txBody>
      </p:sp>
    </p:spTree>
    <p:extLst>
      <p:ext uri="{BB962C8B-B14F-4D97-AF65-F5344CB8AC3E}">
        <p14:creationId xmlns:p14="http://schemas.microsoft.com/office/powerpoint/2010/main" val="3889268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C641-ADB2-00FF-6B68-D5B4BE0C09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A30FB89-BA64-172A-BFC0-DE23F4802F8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0316A41-AE89-8F6F-215F-DF1A5AA3194B}"/>
              </a:ext>
            </a:extLst>
          </p:cNvPr>
          <p:cNvSpPr>
            <a:spLocks noGrp="1"/>
          </p:cNvSpPr>
          <p:nvPr>
            <p:ph type="body" idx="1"/>
          </p:nvPr>
        </p:nvSpPr>
        <p:spPr/>
        <p:txBody>
          <a:bodyPr/>
          <a:lstStyle/>
          <a:p>
            <a:r>
              <a:rPr lang="nl-NL"/>
              <a:t>Huisregels in onze infiltratiegebieden</a:t>
            </a:r>
          </a:p>
          <a:p>
            <a:r>
              <a:rPr lang="nl-NL"/>
              <a:t>Onze infiltratiegebieden in de duinen zijn Natura2000gebieden. Ze zijn beschermd en we moeten er extra voorzichtig mee omgaan. De duinen zijn een natuurlijk waterfilter en een belangrijke </a:t>
            </a:r>
            <a:r>
              <a:rPr lang="nl-NL" err="1"/>
              <a:t>bzuiveringsstap</a:t>
            </a:r>
            <a:r>
              <a:rPr lang="nl-NL"/>
              <a:t> voor PWN. Zorg er dus voor dat u zorgvuldig werkt en alle regels naleeft.</a:t>
            </a:r>
            <a:br>
              <a:rPr lang="nl-NL"/>
            </a:br>
            <a:endParaRPr lang="nl-NL"/>
          </a:p>
          <a:p>
            <a:r>
              <a:rPr lang="nl-NL"/>
              <a:t>Let er goed op dat de voertuigen of hulpmiddelen die u gebruikt geen motor- of hydraulische olie lekken. Zo voorkomt u dat de bodem verontreinigt raakt.</a:t>
            </a:r>
          </a:p>
          <a:p>
            <a:r>
              <a:rPr lang="nl-NL"/>
              <a:t>Plaats uw gereedschap of materiaal niet direct op de grond. De duinen zitten vol met leven en we willen voorkomen dat dieren in aanraking komen met materialen.</a:t>
            </a:r>
          </a:p>
          <a:p>
            <a:r>
              <a:rPr lang="nl-NL"/>
              <a:t>Zorg ervoor dat er geen grond en/of zand in de winputten terechtkomt.</a:t>
            </a:r>
          </a:p>
          <a:p>
            <a:r>
              <a:rPr lang="nl-NL"/>
              <a:t>Kortom: neem geen enkel risico als het om drinkwater gaat. Een besmetting voorkomen is beter dan achteraf de oorzaak achterhalen en bestrijden. </a:t>
            </a:r>
          </a:p>
          <a:p>
            <a:endParaRPr lang="nl-NL"/>
          </a:p>
        </p:txBody>
      </p:sp>
      <p:sp>
        <p:nvSpPr>
          <p:cNvPr id="4" name="Tijdelijke aanduiding voor dianummer 3">
            <a:extLst>
              <a:ext uri="{FF2B5EF4-FFF2-40B4-BE49-F238E27FC236}">
                <a16:creationId xmlns:a16="http://schemas.microsoft.com/office/drawing/2014/main" id="{DC6066D3-1B5B-0178-618D-60F9615D48D6}"/>
              </a:ext>
            </a:extLst>
          </p:cNvPr>
          <p:cNvSpPr>
            <a:spLocks noGrp="1"/>
          </p:cNvSpPr>
          <p:nvPr>
            <p:ph type="sldNum" sz="quarter" idx="5"/>
          </p:nvPr>
        </p:nvSpPr>
        <p:spPr/>
        <p:txBody>
          <a:bodyPr/>
          <a:lstStyle/>
          <a:p>
            <a:fld id="{2BD5F3A4-EA52-4D0B-8539-6D5F43DA58E6}" type="slidenum">
              <a:rPr lang="nl-NL" smtClean="0"/>
              <a:t>7</a:t>
            </a:fld>
            <a:endParaRPr lang="nl-NL"/>
          </a:p>
        </p:txBody>
      </p:sp>
    </p:spTree>
    <p:extLst>
      <p:ext uri="{BB962C8B-B14F-4D97-AF65-F5344CB8AC3E}">
        <p14:creationId xmlns:p14="http://schemas.microsoft.com/office/powerpoint/2010/main" val="3930041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Draaiboek en werkvergunning</a:t>
            </a:r>
          </a:p>
          <a:p>
            <a:r>
              <a:rPr lang="nl-NL"/>
              <a:t>Een werkvergunning heeft u altijd nodig. Welke klus u ook doet. De vergunning moet ingevuld en ondertekend zijn. Zo weten wij wie, waar en met hoeveel mensen aan het werk is.</a:t>
            </a:r>
          </a:p>
          <a:p>
            <a:r>
              <a:rPr lang="nl-NL"/>
              <a:t>Of er ook een draaiboek nodig is, wordt per klus bekeken. In het draaiboek staat o.a. beschreven:</a:t>
            </a:r>
          </a:p>
          <a:p>
            <a:r>
              <a:rPr lang="nl-NL"/>
              <a:t>Een algemene omschrijving van de werkzaamheden.</a:t>
            </a:r>
          </a:p>
          <a:p>
            <a:r>
              <a:rPr lang="nl-NL"/>
              <a:t>De relatie met andere werkzaamheden.</a:t>
            </a:r>
          </a:p>
          <a:p>
            <a:r>
              <a:rPr lang="nl-NL"/>
              <a:t>Een inventarisatie van de risico’s met aandachtspunten en gevolgen.</a:t>
            </a:r>
          </a:p>
          <a:p>
            <a:r>
              <a:rPr lang="nl-NL"/>
              <a:t>Een stappenplan waarin de klus van begin tot eind beschreven staat, inclusief een eventueel desinfectieplan.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8</a:t>
            </a:fld>
            <a:endParaRPr lang="nl-NL"/>
          </a:p>
        </p:txBody>
      </p:sp>
    </p:spTree>
    <p:extLst>
      <p:ext uri="{BB962C8B-B14F-4D97-AF65-F5344CB8AC3E}">
        <p14:creationId xmlns:p14="http://schemas.microsoft.com/office/powerpoint/2010/main" val="2499826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Indeling zuiveringsfases – blauw, oranje en rood</a:t>
            </a:r>
          </a:p>
          <a:p>
            <a:r>
              <a:rPr lang="nl-NL"/>
              <a:t>PWN zuivert het IJsselmeerwater stap voor stap. Van grof tot heel fijn. Van het tegenhouden van takken en vissen tot het afbreken van medicijnresten op molecuulniveau. </a:t>
            </a:r>
          </a:p>
          <a:p>
            <a:r>
              <a:rPr lang="nl-NL"/>
              <a:t>Hoe verder in het zuiveringsproces er gewerkt wordt, hoe erger de gevolgen zijn als er een besmetting plaatsvindt.</a:t>
            </a:r>
          </a:p>
          <a:p>
            <a:r>
              <a:rPr lang="nl-NL"/>
              <a:t>We hebben onze zuiveringsfases onderverdeeld in drie categorieën. Iedere categorie heeft een herkenbare, eigen kleur:</a:t>
            </a:r>
          </a:p>
          <a:p>
            <a:r>
              <a:rPr lang="nl-NL"/>
              <a:t>BLAUW – dit is ruw water, hier heeft nog geen enkele desinfectie plaatsgevonden.</a:t>
            </a:r>
          </a:p>
          <a:p>
            <a:r>
              <a:rPr lang="nl-NL"/>
              <a:t>ORANJE – hier heeft enige desinfectie plaatsgevonden. Een deel van de bacteriën en virussen is verwijderd.</a:t>
            </a:r>
          </a:p>
          <a:p>
            <a:r>
              <a:rPr lang="nl-NL"/>
              <a:t>ROOD – het water is in de hoofddesinfectie stap of is al drinkwaterkwaliteit. Hier worden of zijn alle schadelijke bacteriën en virussen uit het water verwijderd.</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9</a:t>
            </a:fld>
            <a:endParaRPr lang="nl-NL"/>
          </a:p>
        </p:txBody>
      </p:sp>
    </p:spTree>
    <p:extLst>
      <p:ext uri="{BB962C8B-B14F-4D97-AF65-F5344CB8AC3E}">
        <p14:creationId xmlns:p14="http://schemas.microsoft.com/office/powerpoint/2010/main" val="1680315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kleur blauw </a:t>
            </a:r>
          </a:p>
          <a:p>
            <a:r>
              <a:rPr lang="nl-NL"/>
              <a:t>De blauwe categorie hoort bij ruw water waar nog geen enkele desinfectie heeft plaatsgevonden. Hieronder vallen de bekkens, inlaatkanalen, ruwe waterpompen en de infiltratiepanden in onze infiltratiegebieden onder.</a:t>
            </a:r>
          </a:p>
          <a:p>
            <a:r>
              <a:rPr lang="nl-NL"/>
              <a:t>Na oplevering hoeft u niet te desinfecteren. Wel is het belangrijk om goed schoon te spoelen. Dat mag ook met ruwwater. </a:t>
            </a:r>
          </a:p>
          <a:p>
            <a:r>
              <a:rPr lang="nl-NL"/>
              <a:t>Na uw werkzaamheden hoeven er geen controlemonsters genomen te worden door het Waterlaboratorium. De installatie mag direct na oplevering weer gebruikt worden.</a:t>
            </a:r>
          </a:p>
          <a:p>
            <a:endParaRPr lang="nl-NL"/>
          </a:p>
          <a:p>
            <a:r>
              <a:rPr lang="nl-NL"/>
              <a:t>kleur oranje </a:t>
            </a:r>
          </a:p>
          <a:p>
            <a:r>
              <a:rPr lang="nl-NL"/>
              <a:t>Binnen de oranje zuiveringsstap heeft enige desinfectie plaatsgevonden of het vindt ter plekke plaats. Hieronder vallen </a:t>
            </a:r>
            <a:r>
              <a:rPr lang="nl-NL" err="1"/>
              <a:t>Ceramac</a:t>
            </a:r>
            <a:r>
              <a:rPr lang="nl-NL"/>
              <a:t>, flocculatie/sedimentatie en snelle zandfiltratie op PSA en WPJ. </a:t>
            </a:r>
          </a:p>
          <a:p>
            <a:r>
              <a:rPr lang="nl-NL"/>
              <a:t>Na uw werkzaamheden is desinfectie noodzakelijk. Het Waterlaboratorium neemt na de desinfectie controlemonsters. De installatie mag direct na desinfectie en het nemen van de controle monsters weer in gebruik genomen worden. </a:t>
            </a:r>
          </a:p>
          <a:p>
            <a:r>
              <a:rPr lang="nl-NL"/>
              <a:t>Worden de monsters afgekeurd, dan moet er opnieuw schoongemaakt en gedesinfecteerd worden. Hierna neemt het Waterlaboratorium weer monsters. Nu moet er wel gewacht worden op de uitslag. </a:t>
            </a:r>
          </a:p>
          <a:p>
            <a:endParaRPr lang="nl-NL"/>
          </a:p>
          <a:p>
            <a:r>
              <a:rPr lang="nl-NL"/>
              <a:t>kleur rood </a:t>
            </a:r>
          </a:p>
          <a:p>
            <a:r>
              <a:rPr lang="nl-NL"/>
              <a:t>Binnen de rode categorie is het water aan de hoofddesinfectiestap of is het al van drinkwaterkwaliteit. Hieronder vallen de UF- en HF-membraaninstallaties, pompstations Wim Mensink en Bergen, de winputten in de duinen, UV/Waterstofperoxide op PSA, alle drinkwaterkelders en het gehele PWN transport- en distributienetwerk.</a:t>
            </a:r>
          </a:p>
          <a:p>
            <a:r>
              <a:rPr lang="nl-NL"/>
              <a:t>Na uw werkzaamheden moet er gedesinfecteerd worden. Het Waterlaboratorium neemt hierna monsters. De installatie mag pas weer gebruikt worden als de uitslag positief is. Worden de monsters afgekeurd, dan moet er opnieuw schoongemaakt en gedesinfecteerd worden. Hierna worden er weer nieuwe monsters genomen.</a:t>
            </a:r>
          </a:p>
          <a:p>
            <a:endParaRPr lang="nl-NL"/>
          </a:p>
        </p:txBody>
      </p:sp>
      <p:sp>
        <p:nvSpPr>
          <p:cNvPr id="4" name="Tijdelijke aanduiding voor dianummer 3"/>
          <p:cNvSpPr>
            <a:spLocks noGrp="1"/>
          </p:cNvSpPr>
          <p:nvPr>
            <p:ph type="sldNum" sz="quarter" idx="5"/>
          </p:nvPr>
        </p:nvSpPr>
        <p:spPr/>
        <p:txBody>
          <a:bodyPr/>
          <a:lstStyle/>
          <a:p>
            <a:fld id="{2BD5F3A4-EA52-4D0B-8539-6D5F43DA58E6}" type="slidenum">
              <a:rPr lang="nl-NL" smtClean="0"/>
              <a:t>10</a:t>
            </a:fld>
            <a:endParaRPr lang="nl-NL"/>
          </a:p>
        </p:txBody>
      </p:sp>
    </p:spTree>
    <p:extLst>
      <p:ext uri="{BB962C8B-B14F-4D97-AF65-F5344CB8AC3E}">
        <p14:creationId xmlns:p14="http://schemas.microsoft.com/office/powerpoint/2010/main" val="13023718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optie 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69567"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5500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101416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3" y="1689557"/>
            <a:ext cx="5467338"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pic>
        <p:nvPicPr>
          <p:cNvPr id="3" name="Afbeelding 2">
            <a:extLst>
              <a:ext uri="{FF2B5EF4-FFF2-40B4-BE49-F238E27FC236}">
                <a16:creationId xmlns:a16="http://schemas.microsoft.com/office/drawing/2014/main" id="{F9F5CEA0-5B27-30BA-BDF2-602A4E710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5036105" y="1689556"/>
            <a:ext cx="7772400" cy="5498903"/>
          </a:xfrm>
          <a:prstGeom prst="rect">
            <a:avLst/>
          </a:prstGeom>
        </p:spPr>
      </p:pic>
      <p:sp>
        <p:nvSpPr>
          <p:cNvPr id="6" name="Tijdelijke aanduiding voor tekst 5">
            <a:extLst>
              <a:ext uri="{FF2B5EF4-FFF2-40B4-BE49-F238E27FC236}">
                <a16:creationId xmlns:a16="http://schemas.microsoft.com/office/drawing/2014/main" id="{9C764611-BE25-DE06-48F0-CCFD133A0DD3}"/>
              </a:ext>
            </a:extLst>
          </p:cNvPr>
          <p:cNvSpPr>
            <a:spLocks noGrp="1"/>
          </p:cNvSpPr>
          <p:nvPr>
            <p:ph type="body" sz="quarter" idx="18"/>
          </p:nvPr>
        </p:nvSpPr>
        <p:spPr>
          <a:xfrm rot="21070142">
            <a:off x="7576232" y="3557841"/>
            <a:ext cx="3452734" cy="1842683"/>
          </a:xfrm>
          <a:prstGeom prst="rect">
            <a:avLst/>
          </a:prstGeom>
        </p:spPr>
        <p:txBody>
          <a:bodyPr anchor="ctr" anchorCtr="0">
            <a:normAutofit/>
          </a:bodyPr>
          <a:lstStyle>
            <a:lvl1pPr algn="ctr">
              <a:buFontTx/>
              <a:buNone/>
              <a:defRPr b="0"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1158921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met titel in blauw vlak">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559B44BD-675C-55DE-C19E-410D148665D7}"/>
              </a:ext>
            </a:extLst>
          </p:cNvPr>
          <p:cNvSpPr>
            <a:spLocks noGrp="1" noRot="1" noMove="1" noResize="1" noEditPoints="1" noAdjustHandles="1" noChangeArrowheads="1" noChangeShapeType="1"/>
          </p:cNvSpPr>
          <p:nvPr>
            <p:ph type="pic" sz="quarter" idx="18"/>
          </p:nvPr>
        </p:nvSpPr>
        <p:spPr>
          <a:xfrm>
            <a:off x="0" y="0"/>
            <a:ext cx="12192000" cy="6858000"/>
          </a:xfrm>
          <a:prstGeom prst="rect">
            <a:avLst/>
          </a:prstGeom>
        </p:spPr>
        <p:txBody>
          <a:body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CFFD7D18-A056-0833-66EA-3C6C6BA3CD54}"/>
              </a:ext>
            </a:extLst>
          </p:cNvPr>
          <p:cNvSpPr>
            <a:spLocks noGrp="1" noRot="1" noMove="1" noResize="1" noEditPoints="1" noAdjustHandles="1" noChangeArrowheads="1" noChangeShapeType="1"/>
          </p:cNvSpPr>
          <p:nvPr>
            <p:ph type="body" sz="quarter" idx="19"/>
          </p:nvPr>
        </p:nvSpPr>
        <p:spPr>
          <a:xfrm>
            <a:off x="539695" y="548086"/>
            <a:ext cx="11112610" cy="1768548"/>
          </a:xfrm>
          <a:custGeom>
            <a:avLst/>
            <a:gdLst>
              <a:gd name="csX0" fmla="*/ 367413 w 11112610"/>
              <a:gd name="csY0" fmla="*/ 0 h 1768548"/>
              <a:gd name="csX1" fmla="*/ 11009691 w 11112610"/>
              <a:gd name="csY1" fmla="*/ 0 h 1768548"/>
              <a:gd name="csX2" fmla="*/ 11112610 w 11112610"/>
              <a:gd name="csY2" fmla="*/ 95370 h 1768548"/>
              <a:gd name="csX3" fmla="*/ 11112610 w 11112610"/>
              <a:gd name="csY3" fmla="*/ 1428793 h 1768548"/>
              <a:gd name="csX4" fmla="*/ 10819155 w 11112610"/>
              <a:gd name="csY4" fmla="*/ 1762441 h 1768548"/>
              <a:gd name="csX5" fmla="*/ 10753773 w 11112610"/>
              <a:gd name="csY5" fmla="*/ 1768548 h 1768548"/>
              <a:gd name="csX6" fmla="*/ 98472 w 11112610"/>
              <a:gd name="csY6" fmla="*/ 1768548 h 1768548"/>
              <a:gd name="csX7" fmla="*/ 62749 w 11112610"/>
              <a:gd name="csY7" fmla="*/ 1761865 h 1768548"/>
              <a:gd name="csX8" fmla="*/ 17467 w 11112610"/>
              <a:gd name="csY8" fmla="*/ 1727312 h 1768548"/>
              <a:gd name="csX9" fmla="*/ 0 w 11112610"/>
              <a:gd name="csY9" fmla="*/ 1674323 h 1768548"/>
              <a:gd name="csX10" fmla="*/ 0 w 11112610"/>
              <a:gd name="csY10" fmla="*/ 340062 h 1768548"/>
              <a:gd name="csX11" fmla="*/ 28772 w 11112610"/>
              <a:gd name="csY11" fmla="*/ 208003 h 1768548"/>
              <a:gd name="csX12" fmla="*/ 367413 w 11112610"/>
              <a:gd name="csY12" fmla="*/ 0 h 1768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112610" h="1768548">
                <a:moveTo>
                  <a:pt x="367413" y="0"/>
                </a:moveTo>
                <a:lnTo>
                  <a:pt x="11009691" y="0"/>
                </a:lnTo>
                <a:cubicBezTo>
                  <a:pt x="11066532" y="0"/>
                  <a:pt x="11112610" y="42698"/>
                  <a:pt x="11112610" y="95370"/>
                </a:cubicBezTo>
                <a:lnTo>
                  <a:pt x="11112610" y="1428793"/>
                </a:lnTo>
                <a:cubicBezTo>
                  <a:pt x="11112610" y="1593372"/>
                  <a:pt x="10986630" y="1730684"/>
                  <a:pt x="10819155" y="1762441"/>
                </a:cubicBezTo>
                <a:lnTo>
                  <a:pt x="10753773" y="1768548"/>
                </a:lnTo>
                <a:lnTo>
                  <a:pt x="98472" y="1768548"/>
                </a:lnTo>
                <a:lnTo>
                  <a:pt x="62749" y="1761865"/>
                </a:lnTo>
                <a:cubicBezTo>
                  <a:pt x="44279" y="1754626"/>
                  <a:pt x="28564" y="1742533"/>
                  <a:pt x="17467" y="1727312"/>
                </a:cubicBezTo>
                <a:lnTo>
                  <a:pt x="0" y="1674323"/>
                </a:lnTo>
                <a:lnTo>
                  <a:pt x="0" y="340062"/>
                </a:lnTo>
                <a:lnTo>
                  <a:pt x="28772" y="208003"/>
                </a:lnTo>
                <a:cubicBezTo>
                  <a:pt x="84565" y="85768"/>
                  <a:pt x="215180" y="0"/>
                  <a:pt x="367413" y="0"/>
                </a:cubicBezTo>
                <a:close/>
              </a:path>
            </a:pathLst>
          </a:custGeom>
          <a:solidFill>
            <a:srgbClr val="005EAA">
              <a:alpha val="74902"/>
            </a:srgbClr>
          </a:solidFill>
        </p:spPr>
        <p:txBody>
          <a:bodyPr wrap="square" lIns="360000" tIns="360000" rIns="360000" bIns="360000">
            <a:normAutofit/>
          </a:bodyPr>
          <a:lstStyle>
            <a:lvl1pPr>
              <a:buFontTx/>
              <a:buNone/>
              <a:defRPr b="1"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171044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uw, oranje en rood kader">
    <p:spTree>
      <p:nvGrpSpPr>
        <p:cNvPr id="1" name=""/>
        <p:cNvGrpSpPr/>
        <p:nvPr/>
      </p:nvGrpSpPr>
      <p:grpSpPr>
        <a:xfrm>
          <a:off x="0" y="0"/>
          <a:ext cx="0" cy="0"/>
          <a:chOff x="0" y="0"/>
          <a:chExt cx="0" cy="0"/>
        </a:xfrm>
      </p:grpSpPr>
      <p:sp>
        <p:nvSpPr>
          <p:cNvPr id="4" name="Vrije vorm 3">
            <a:extLst>
              <a:ext uri="{FF2B5EF4-FFF2-40B4-BE49-F238E27FC236}">
                <a16:creationId xmlns:a16="http://schemas.microsoft.com/office/drawing/2014/main" id="{62066283-362C-DE34-87AE-A9705C1FDB24}"/>
              </a:ext>
            </a:extLst>
          </p:cNvPr>
          <p:cNvSpPr>
            <a:spLocks noGrp="1" noRot="1" noMove="1" noResize="1" noEditPoints="1" noAdjustHandles="1" noChangeArrowheads="1" noChangeShapeType="1"/>
          </p:cNvSpPr>
          <p:nvPr userDrawn="1"/>
        </p:nvSpPr>
        <p:spPr>
          <a:xfrm>
            <a:off x="613457"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 name="Vrije vorm 5">
            <a:extLst>
              <a:ext uri="{FF2B5EF4-FFF2-40B4-BE49-F238E27FC236}">
                <a16:creationId xmlns:a16="http://schemas.microsoft.com/office/drawing/2014/main" id="{2B7ECE66-1712-E6F3-C54E-4D625477B4C5}"/>
              </a:ext>
            </a:extLst>
          </p:cNvPr>
          <p:cNvSpPr>
            <a:spLocks noGrp="1" noRot="1" noMove="1" noResize="1" noEditPoints="1" noAdjustHandles="1" noChangeArrowheads="1" noChangeShapeType="1"/>
          </p:cNvSpPr>
          <p:nvPr userDrawn="1"/>
        </p:nvSpPr>
        <p:spPr>
          <a:xfrm>
            <a:off x="434222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7" name="Vrije vorm 6">
            <a:extLst>
              <a:ext uri="{FF2B5EF4-FFF2-40B4-BE49-F238E27FC236}">
                <a16:creationId xmlns:a16="http://schemas.microsoft.com/office/drawing/2014/main" id="{8FF4D73D-EE44-048C-8C82-C76A2C9527D0}"/>
              </a:ext>
            </a:extLst>
          </p:cNvPr>
          <p:cNvSpPr>
            <a:spLocks noGrp="1" noRot="1" noMove="1" noResize="1" noEditPoints="1" noAdjustHandles="1" noChangeArrowheads="1" noChangeShapeType="1"/>
          </p:cNvSpPr>
          <p:nvPr userDrawn="1"/>
        </p:nvSpPr>
        <p:spPr>
          <a:xfrm>
            <a:off x="8070996" y="538121"/>
            <a:ext cx="3507547" cy="5781758"/>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9" name="Tijdelijke aanduiding voor tekst 8">
            <a:extLst>
              <a:ext uri="{FF2B5EF4-FFF2-40B4-BE49-F238E27FC236}">
                <a16:creationId xmlns:a16="http://schemas.microsoft.com/office/drawing/2014/main" id="{FF02C26F-7FD0-84E8-4082-E15B026C517A}"/>
              </a:ext>
            </a:extLst>
          </p:cNvPr>
          <p:cNvSpPr>
            <a:spLocks noGrp="1" noRot="1" noMove="1" noResize="1" noEditPoints="1" noAdjustHandles="1" noChangeArrowheads="1" noChangeShapeType="1"/>
          </p:cNvSpPr>
          <p:nvPr>
            <p:ph type="body" sz="quarter" idx="10"/>
          </p:nvPr>
        </p:nvSpPr>
        <p:spPr>
          <a:xfrm>
            <a:off x="914400" y="2060293"/>
            <a:ext cx="2951163" cy="3970619"/>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0" name="Tijdelijke aanduiding voor tekst 8">
            <a:extLst>
              <a:ext uri="{FF2B5EF4-FFF2-40B4-BE49-F238E27FC236}">
                <a16:creationId xmlns:a16="http://schemas.microsoft.com/office/drawing/2014/main" id="{B536B3AB-CE4A-1054-A281-43D0AD09A7D2}"/>
              </a:ext>
            </a:extLst>
          </p:cNvPr>
          <p:cNvSpPr>
            <a:spLocks noGrp="1" noRot="1" noMove="1" noResize="1" noEditPoints="1" noAdjustHandles="1" noChangeArrowheads="1" noChangeShapeType="1"/>
          </p:cNvSpPr>
          <p:nvPr>
            <p:ph type="body" sz="quarter" idx="11"/>
          </p:nvPr>
        </p:nvSpPr>
        <p:spPr>
          <a:xfrm>
            <a:off x="462041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2" name="Tijdelijke aanduiding voor tekst 8">
            <a:extLst>
              <a:ext uri="{FF2B5EF4-FFF2-40B4-BE49-F238E27FC236}">
                <a16:creationId xmlns:a16="http://schemas.microsoft.com/office/drawing/2014/main" id="{D5C79EE7-4D60-CA56-DB0F-829CEA666F38}"/>
              </a:ext>
            </a:extLst>
          </p:cNvPr>
          <p:cNvSpPr>
            <a:spLocks noGrp="1" noRot="1" noMove="1" noResize="1" noEditPoints="1" noAdjustHandles="1" noChangeArrowheads="1" noChangeShapeType="1"/>
          </p:cNvSpPr>
          <p:nvPr>
            <p:ph type="body" sz="quarter" idx="12"/>
          </p:nvPr>
        </p:nvSpPr>
        <p:spPr>
          <a:xfrm>
            <a:off x="8349187" y="2054223"/>
            <a:ext cx="2951163" cy="3976690"/>
          </a:xfrm>
          <a:prstGeom prst="rect">
            <a:avLst/>
          </a:prstGeom>
        </p:spPr>
        <p:txBody>
          <a:bodyPr>
            <a:normAutofit/>
          </a:bodyPr>
          <a:lstStyle>
            <a:lvl1pPr>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p:nvPr>
        </p:nvSpPr>
        <p:spPr>
          <a:xfrm>
            <a:off x="914400" y="83315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p:nvPr>
        </p:nvSpPr>
        <p:spPr>
          <a:xfrm>
            <a:off x="4620417" y="827087"/>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p:nvPr>
        </p:nvSpPr>
        <p:spPr>
          <a:xfrm>
            <a:off x="8349187" y="827086"/>
            <a:ext cx="2951163" cy="1227137"/>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Klikken om de tekststijl van het model te bewerken</a:t>
            </a:r>
          </a:p>
        </p:txBody>
      </p:sp>
    </p:spTree>
    <p:extLst>
      <p:ext uri="{BB962C8B-B14F-4D97-AF65-F5344CB8AC3E}">
        <p14:creationId xmlns:p14="http://schemas.microsoft.com/office/powerpoint/2010/main" val="325619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 met blauw, oranje, rood kader">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5C46D0E3-89B5-4511-A79C-40783C45E909}"/>
              </a:ext>
            </a:extLst>
          </p:cNvPr>
          <p:cNvSpPr>
            <a:spLocks noGrp="1" noRot="1" noMove="1" noResize="1" noEditPoints="1" noAdjustHandles="1" noChangeArrowheads="1" noChangeShapeType="1"/>
          </p:cNvSpPr>
          <p:nvPr userDrawn="1"/>
        </p:nvSpPr>
        <p:spPr>
          <a:xfrm>
            <a:off x="3044236"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005EA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5" name="Vrije vorm 4">
            <a:extLst>
              <a:ext uri="{FF2B5EF4-FFF2-40B4-BE49-F238E27FC236}">
                <a16:creationId xmlns:a16="http://schemas.microsoft.com/office/drawing/2014/main" id="{5910F4F5-9025-8F93-E45F-C9400F6F282B}"/>
              </a:ext>
            </a:extLst>
          </p:cNvPr>
          <p:cNvSpPr>
            <a:spLocks noGrp="1" noRot="1" noMove="1" noResize="1" noEditPoints="1" noAdjustHandles="1" noChangeArrowheads="1" noChangeShapeType="1"/>
          </p:cNvSpPr>
          <p:nvPr userDrawn="1"/>
        </p:nvSpPr>
        <p:spPr>
          <a:xfrm>
            <a:off x="5930887"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Vrije vorm 7">
            <a:extLst>
              <a:ext uri="{FF2B5EF4-FFF2-40B4-BE49-F238E27FC236}">
                <a16:creationId xmlns:a16="http://schemas.microsoft.com/office/drawing/2014/main" id="{CCD67963-B8A9-F2F1-2B5E-B955E1AC925D}"/>
              </a:ext>
            </a:extLst>
          </p:cNvPr>
          <p:cNvSpPr>
            <a:spLocks noGrp="1" noRot="1" noMove="1" noResize="1" noEditPoints="1" noAdjustHandles="1" noChangeArrowheads="1" noChangeShapeType="1"/>
          </p:cNvSpPr>
          <p:nvPr userDrawn="1"/>
        </p:nvSpPr>
        <p:spPr>
          <a:xfrm>
            <a:off x="8817538" y="538121"/>
            <a:ext cx="2699827" cy="5781758"/>
          </a:xfrm>
          <a:custGeom>
            <a:avLst/>
            <a:gdLst>
              <a:gd name="csX0" fmla="*/ 412172 w 2699827"/>
              <a:gd name="csY0" fmla="*/ 0 h 5781758"/>
              <a:gd name="csX1" fmla="*/ 2585902 w 2699827"/>
              <a:gd name="csY1" fmla="*/ 0 h 5781758"/>
              <a:gd name="csX2" fmla="*/ 2699827 w 2699827"/>
              <a:gd name="csY2" fmla="*/ 117628 h 5781758"/>
              <a:gd name="csX3" fmla="*/ 2699827 w 2699827"/>
              <a:gd name="csY3" fmla="*/ 5356191 h 5781758"/>
              <a:gd name="csX4" fmla="*/ 2370723 w 2699827"/>
              <a:gd name="csY4" fmla="*/ 5773114 h 5781758"/>
              <a:gd name="csX5" fmla="*/ 2287675 w 2699827"/>
              <a:gd name="csY5" fmla="*/ 5781758 h 5781758"/>
              <a:gd name="csX6" fmla="*/ 113915 w 2699827"/>
              <a:gd name="csY6" fmla="*/ 5781758 h 5781758"/>
              <a:gd name="csX7" fmla="*/ 69580 w 2699827"/>
              <a:gd name="csY7" fmla="*/ 5772516 h 5781758"/>
              <a:gd name="csX8" fmla="*/ 0 w 2699827"/>
              <a:gd name="csY8" fmla="*/ 5664132 h 5781758"/>
              <a:gd name="csX9" fmla="*/ 0 w 2699827"/>
              <a:gd name="csY9" fmla="*/ 425569 h 5781758"/>
              <a:gd name="csX10" fmla="*/ 412172 w 2699827"/>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99827" h="5781758">
                <a:moveTo>
                  <a:pt x="412172" y="0"/>
                </a:moveTo>
                <a:lnTo>
                  <a:pt x="2585902" y="0"/>
                </a:lnTo>
                <a:cubicBezTo>
                  <a:pt x="2648821" y="0"/>
                  <a:pt x="2699827" y="52664"/>
                  <a:pt x="2699827" y="117628"/>
                </a:cubicBezTo>
                <a:lnTo>
                  <a:pt x="2699827" y="5356191"/>
                </a:lnTo>
                <a:cubicBezTo>
                  <a:pt x="2699827" y="5561847"/>
                  <a:pt x="2558542" y="5733431"/>
                  <a:pt x="2370723" y="5773114"/>
                </a:cubicBezTo>
                <a:lnTo>
                  <a:pt x="2287675" y="5781758"/>
                </a:lnTo>
                <a:lnTo>
                  <a:pt x="113915" y="5781758"/>
                </a:lnTo>
                <a:lnTo>
                  <a:pt x="69580" y="5772516"/>
                </a:lnTo>
                <a:cubicBezTo>
                  <a:pt x="28691" y="5754659"/>
                  <a:pt x="0" y="5712855"/>
                  <a:pt x="0" y="5664132"/>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4" name="Tijdelijke aanduiding voor tekst 13">
            <a:extLst>
              <a:ext uri="{FF2B5EF4-FFF2-40B4-BE49-F238E27FC236}">
                <a16:creationId xmlns:a16="http://schemas.microsoft.com/office/drawing/2014/main" id="{0ABEC1F9-D82F-64E1-661A-8114DB39B6FE}"/>
              </a:ext>
            </a:extLst>
          </p:cNvPr>
          <p:cNvSpPr>
            <a:spLocks noGrp="1" noRot="1" noMove="1" noResize="1" noEditPoints="1" noAdjustHandles="1" noChangeArrowheads="1" noChangeShapeType="1"/>
          </p:cNvSpPr>
          <p:nvPr>
            <p:ph type="body" sz="quarter" idx="13" hasCustomPrompt="1"/>
          </p:nvPr>
        </p:nvSpPr>
        <p:spPr>
          <a:xfrm>
            <a:off x="3346501" y="83315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5" name="Tijdelijke aanduiding voor tekst 13">
            <a:extLst>
              <a:ext uri="{FF2B5EF4-FFF2-40B4-BE49-F238E27FC236}">
                <a16:creationId xmlns:a16="http://schemas.microsoft.com/office/drawing/2014/main" id="{7732C783-9552-C3B3-8C37-258FF21E371E}"/>
              </a:ext>
            </a:extLst>
          </p:cNvPr>
          <p:cNvSpPr>
            <a:spLocks noGrp="1" noRot="1" noMove="1" noResize="1" noEditPoints="1" noAdjustHandles="1" noChangeArrowheads="1" noChangeShapeType="1"/>
          </p:cNvSpPr>
          <p:nvPr>
            <p:ph type="body" sz="quarter" idx="14" hasCustomPrompt="1"/>
          </p:nvPr>
        </p:nvSpPr>
        <p:spPr>
          <a:xfrm>
            <a:off x="6233160" y="827088"/>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sp>
        <p:nvSpPr>
          <p:cNvPr id="16" name="Tijdelijke aanduiding voor tekst 13">
            <a:extLst>
              <a:ext uri="{FF2B5EF4-FFF2-40B4-BE49-F238E27FC236}">
                <a16:creationId xmlns:a16="http://schemas.microsoft.com/office/drawing/2014/main" id="{C97A4AE1-2DA3-F377-5A2E-2DB3DE4BBEE2}"/>
              </a:ext>
            </a:extLst>
          </p:cNvPr>
          <p:cNvSpPr>
            <a:spLocks noGrp="1" noRot="1" noMove="1" noResize="1" noEditPoints="1" noAdjustHandles="1" noChangeArrowheads="1" noChangeShapeType="1"/>
          </p:cNvSpPr>
          <p:nvPr>
            <p:ph type="body" sz="quarter" idx="15" hasCustomPrompt="1"/>
          </p:nvPr>
        </p:nvSpPr>
        <p:spPr>
          <a:xfrm>
            <a:off x="9098280" y="827087"/>
            <a:ext cx="2202070" cy="709894"/>
          </a:xfrm>
          <a:prstGeom prst="rect">
            <a:avLst/>
          </a:prstGeom>
        </p:spPr>
        <p:txBody>
          <a:bodyPr>
            <a:normAutofit/>
          </a:bodyPr>
          <a:lstStyle>
            <a:lvl1pPr marL="0" indent="0">
              <a:buFontTx/>
              <a:buNone/>
              <a:defRPr sz="2000" b="1" i="0">
                <a:solidFill>
                  <a:schemeClr val="bg1"/>
                </a:solidFill>
                <a:latin typeface="Segoe UI" panose="020B0502040204020203" pitchFamily="34" charset="0"/>
                <a:cs typeface="Segoe UI" panose="020B0502040204020203" pitchFamily="34" charset="0"/>
              </a:defRPr>
            </a:lvl1pPr>
          </a:lstStyle>
          <a:p>
            <a:pPr lvl="0"/>
            <a:r>
              <a:rPr lang="nl-NL"/>
              <a:t>Naam categorie</a:t>
            </a:r>
          </a:p>
        </p:txBody>
      </p:sp>
      <p:graphicFrame>
        <p:nvGraphicFramePr>
          <p:cNvPr id="6" name="Tabel 5">
            <a:extLst>
              <a:ext uri="{FF2B5EF4-FFF2-40B4-BE49-F238E27FC236}">
                <a16:creationId xmlns:a16="http://schemas.microsoft.com/office/drawing/2014/main" id="{FFA9A482-F5EA-E8AB-036C-1212D9DDB5DC}"/>
              </a:ext>
            </a:extLst>
          </p:cNvPr>
          <p:cNvGraphicFramePr>
            <a:graphicFrameLocks noGrp="1" noDrilldown="1" noMove="1" noResize="1"/>
          </p:cNvGraphicFramePr>
          <p:nvPr userDrawn="1">
            <p:extLst>
              <p:ext uri="{D42A27DB-BD31-4B8C-83A1-F6EECF244321}">
                <p14:modId xmlns:p14="http://schemas.microsoft.com/office/powerpoint/2010/main" val="1451460156"/>
              </p:ext>
            </p:extLst>
          </p:nvPr>
        </p:nvGraphicFramePr>
        <p:xfrm>
          <a:off x="423746" y="1825947"/>
          <a:ext cx="10876604" cy="4321765"/>
        </p:xfrm>
        <a:graphic>
          <a:graphicData uri="http://schemas.openxmlformats.org/drawingml/2006/table">
            <a:tbl>
              <a:tblPr firstRow="1" bandRow="1">
                <a:tableStyleId>{5C22544A-7EE6-4342-B048-85BDC9FD1C3A}</a:tableStyleId>
              </a:tblPr>
              <a:tblGrid>
                <a:gridCol w="2910469">
                  <a:extLst>
                    <a:ext uri="{9D8B030D-6E8A-4147-A177-3AD203B41FA5}">
                      <a16:colId xmlns:a16="http://schemas.microsoft.com/office/drawing/2014/main" val="4070466628"/>
                    </a:ext>
                  </a:extLst>
                </a:gridCol>
                <a:gridCol w="2877014">
                  <a:extLst>
                    <a:ext uri="{9D8B030D-6E8A-4147-A177-3AD203B41FA5}">
                      <a16:colId xmlns:a16="http://schemas.microsoft.com/office/drawing/2014/main" val="2860419693"/>
                    </a:ext>
                  </a:extLst>
                </a:gridCol>
                <a:gridCol w="2854712">
                  <a:extLst>
                    <a:ext uri="{9D8B030D-6E8A-4147-A177-3AD203B41FA5}">
                      <a16:colId xmlns:a16="http://schemas.microsoft.com/office/drawing/2014/main" val="733169817"/>
                    </a:ext>
                  </a:extLst>
                </a:gridCol>
                <a:gridCol w="2234409">
                  <a:extLst>
                    <a:ext uri="{9D8B030D-6E8A-4147-A177-3AD203B41FA5}">
                      <a16:colId xmlns:a16="http://schemas.microsoft.com/office/drawing/2014/main" val="3167617727"/>
                    </a:ext>
                  </a:extLst>
                </a:gridCol>
              </a:tblGrid>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06529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88849"/>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354676"/>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68762355"/>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0537100"/>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8649968"/>
                  </a:ext>
                </a:extLst>
              </a:tr>
              <a:tr h="617395">
                <a:tc>
                  <a:txBody>
                    <a:bodyPr/>
                    <a:lstStyle/>
                    <a:p>
                      <a:pPr algn="l"/>
                      <a:endParaRPr lang="nl-NL" sz="1400" b="0" i="0">
                        <a:solidFill>
                          <a:schemeClr val="tx1"/>
                        </a:solidFill>
                        <a:latin typeface="Segoe UI" panose="020B0502040204020203" pitchFamily="34" charset="0"/>
                        <a:cs typeface="Segoe UI" panose="020B0502040204020203" pitchFamily="34" charset="0"/>
                      </a:endParaRPr>
                    </a:p>
                  </a:txBody>
                  <a:tcPr marR="72000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7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1400" b="0" i="0">
                        <a:solidFill>
                          <a:schemeClr val="bg1"/>
                        </a:solidFill>
                        <a:latin typeface="Segoe UI" panose="020B0502040204020203" pitchFamily="34" charset="0"/>
                        <a:cs typeface="Segoe UI" panose="020B0502040204020203" pitchFamily="34" charset="0"/>
                      </a:endParaRPr>
                    </a:p>
                  </a:txBody>
                  <a:tcPr marR="54000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8458598"/>
                  </a:ext>
                </a:extLst>
              </a:tr>
            </a:tbl>
          </a:graphicData>
        </a:graphic>
      </p:graphicFrame>
      <p:sp>
        <p:nvSpPr>
          <p:cNvPr id="11" name="Tijdelijke aanduiding voor tekst 10">
            <a:extLst>
              <a:ext uri="{FF2B5EF4-FFF2-40B4-BE49-F238E27FC236}">
                <a16:creationId xmlns:a16="http://schemas.microsoft.com/office/drawing/2014/main" id="{5C9C5567-9483-4EE3-137A-B21E47037D7D}"/>
              </a:ext>
            </a:extLst>
          </p:cNvPr>
          <p:cNvSpPr>
            <a:spLocks noGrp="1" noRot="1" noMove="1" noResize="1" noEditPoints="1" noAdjustHandles="1" noChangeArrowheads="1" noChangeShapeType="1"/>
          </p:cNvSpPr>
          <p:nvPr>
            <p:ph type="body" sz="quarter" idx="16"/>
          </p:nvPr>
        </p:nvSpPr>
        <p:spPr>
          <a:xfrm>
            <a:off x="3346501"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17" name="Tijdelijke aanduiding voor tekst 10">
            <a:extLst>
              <a:ext uri="{FF2B5EF4-FFF2-40B4-BE49-F238E27FC236}">
                <a16:creationId xmlns:a16="http://schemas.microsoft.com/office/drawing/2014/main" id="{0D0523E9-573A-8C1F-68D0-7561385C237F}"/>
              </a:ext>
            </a:extLst>
          </p:cNvPr>
          <p:cNvSpPr>
            <a:spLocks noGrp="1" noRot="1" noMove="1" noResize="1" noEditPoints="1" noAdjustHandles="1" noChangeArrowheads="1" noChangeShapeType="1"/>
          </p:cNvSpPr>
          <p:nvPr>
            <p:ph type="body" sz="quarter" idx="17"/>
          </p:nvPr>
        </p:nvSpPr>
        <p:spPr>
          <a:xfrm>
            <a:off x="3346501"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3" name="Tijdelijke aanduiding voor tekst 10">
            <a:extLst>
              <a:ext uri="{FF2B5EF4-FFF2-40B4-BE49-F238E27FC236}">
                <a16:creationId xmlns:a16="http://schemas.microsoft.com/office/drawing/2014/main" id="{97B555DE-E833-3789-3DB7-A473DCDECBA6}"/>
              </a:ext>
            </a:extLst>
          </p:cNvPr>
          <p:cNvSpPr>
            <a:spLocks noGrp="1" noRot="1" noMove="1" noResize="1" noEditPoints="1" noAdjustHandles="1" noChangeArrowheads="1" noChangeShapeType="1"/>
          </p:cNvSpPr>
          <p:nvPr>
            <p:ph type="body" sz="quarter" idx="18"/>
          </p:nvPr>
        </p:nvSpPr>
        <p:spPr>
          <a:xfrm>
            <a:off x="3346501"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6" name="Tijdelijke aanduiding voor tekst 10">
            <a:extLst>
              <a:ext uri="{FF2B5EF4-FFF2-40B4-BE49-F238E27FC236}">
                <a16:creationId xmlns:a16="http://schemas.microsoft.com/office/drawing/2014/main" id="{BAC10889-3ADF-55AD-52BB-ADEFD2AE3FB0}"/>
              </a:ext>
            </a:extLst>
          </p:cNvPr>
          <p:cNvSpPr>
            <a:spLocks noGrp="1" noRot="1" noMove="1" noResize="1" noEditPoints="1" noAdjustHandles="1" noChangeArrowheads="1" noChangeShapeType="1"/>
          </p:cNvSpPr>
          <p:nvPr>
            <p:ph type="body" sz="quarter" idx="19"/>
          </p:nvPr>
        </p:nvSpPr>
        <p:spPr>
          <a:xfrm>
            <a:off x="3346501"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7" name="Tijdelijke aanduiding voor tekst 10">
            <a:extLst>
              <a:ext uri="{FF2B5EF4-FFF2-40B4-BE49-F238E27FC236}">
                <a16:creationId xmlns:a16="http://schemas.microsoft.com/office/drawing/2014/main" id="{45DD9C10-F231-A265-3AC8-F82FE7281E4C}"/>
              </a:ext>
            </a:extLst>
          </p:cNvPr>
          <p:cNvSpPr>
            <a:spLocks noGrp="1" noRot="1" noMove="1" noResize="1" noEditPoints="1" noAdjustHandles="1" noChangeArrowheads="1" noChangeShapeType="1"/>
          </p:cNvSpPr>
          <p:nvPr>
            <p:ph type="body" sz="quarter" idx="20"/>
          </p:nvPr>
        </p:nvSpPr>
        <p:spPr>
          <a:xfrm>
            <a:off x="3346501"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8" name="Tijdelijke aanduiding voor tekst 10">
            <a:extLst>
              <a:ext uri="{FF2B5EF4-FFF2-40B4-BE49-F238E27FC236}">
                <a16:creationId xmlns:a16="http://schemas.microsoft.com/office/drawing/2014/main" id="{D9D36D17-65AD-70BD-D957-8AC73C3C5D50}"/>
              </a:ext>
            </a:extLst>
          </p:cNvPr>
          <p:cNvSpPr>
            <a:spLocks noGrp="1" noRot="1" noMove="1" noResize="1" noEditPoints="1" noAdjustHandles="1" noChangeArrowheads="1" noChangeShapeType="1"/>
          </p:cNvSpPr>
          <p:nvPr>
            <p:ph type="body" sz="quarter" idx="21"/>
          </p:nvPr>
        </p:nvSpPr>
        <p:spPr>
          <a:xfrm>
            <a:off x="3346501"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29" name="Tijdelijke aanduiding voor tekst 10">
            <a:extLst>
              <a:ext uri="{FF2B5EF4-FFF2-40B4-BE49-F238E27FC236}">
                <a16:creationId xmlns:a16="http://schemas.microsoft.com/office/drawing/2014/main" id="{337801AF-A73A-F33B-1D3D-B990EA258B06}"/>
              </a:ext>
            </a:extLst>
          </p:cNvPr>
          <p:cNvSpPr>
            <a:spLocks noGrp="1" noRot="1" noMove="1" noResize="1" noEditPoints="1" noAdjustHandles="1" noChangeArrowheads="1" noChangeShapeType="1"/>
          </p:cNvSpPr>
          <p:nvPr>
            <p:ph type="body" sz="quarter" idx="22"/>
          </p:nvPr>
        </p:nvSpPr>
        <p:spPr>
          <a:xfrm>
            <a:off x="3346501"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0" name="Tijdelijke aanduiding voor tekst 10">
            <a:extLst>
              <a:ext uri="{FF2B5EF4-FFF2-40B4-BE49-F238E27FC236}">
                <a16:creationId xmlns:a16="http://schemas.microsoft.com/office/drawing/2014/main" id="{6B670D73-A97D-2668-1342-5DBD4A8EB37C}"/>
              </a:ext>
            </a:extLst>
          </p:cNvPr>
          <p:cNvSpPr>
            <a:spLocks noGrp="1" noRot="1" noMove="1" noResize="1" noEditPoints="1" noAdjustHandles="1" noChangeArrowheads="1" noChangeShapeType="1"/>
          </p:cNvSpPr>
          <p:nvPr>
            <p:ph type="body" sz="quarter" idx="23"/>
          </p:nvPr>
        </p:nvSpPr>
        <p:spPr>
          <a:xfrm>
            <a:off x="623316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1" name="Tijdelijke aanduiding voor tekst 10">
            <a:extLst>
              <a:ext uri="{FF2B5EF4-FFF2-40B4-BE49-F238E27FC236}">
                <a16:creationId xmlns:a16="http://schemas.microsoft.com/office/drawing/2014/main" id="{CA312741-9357-C854-9FC6-1D2639903914}"/>
              </a:ext>
            </a:extLst>
          </p:cNvPr>
          <p:cNvSpPr>
            <a:spLocks noGrp="1" noRot="1" noMove="1" noResize="1" noEditPoints="1" noAdjustHandles="1" noChangeArrowheads="1" noChangeShapeType="1"/>
          </p:cNvSpPr>
          <p:nvPr>
            <p:ph type="body" sz="quarter" idx="24"/>
          </p:nvPr>
        </p:nvSpPr>
        <p:spPr>
          <a:xfrm>
            <a:off x="623316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2" name="Tijdelijke aanduiding voor tekst 10">
            <a:extLst>
              <a:ext uri="{FF2B5EF4-FFF2-40B4-BE49-F238E27FC236}">
                <a16:creationId xmlns:a16="http://schemas.microsoft.com/office/drawing/2014/main" id="{2E4272F6-A5F8-A21C-4DC6-B5D60E89FE90}"/>
              </a:ext>
            </a:extLst>
          </p:cNvPr>
          <p:cNvSpPr>
            <a:spLocks noGrp="1" noRot="1" noMove="1" noResize="1" noEditPoints="1" noAdjustHandles="1" noChangeArrowheads="1" noChangeShapeType="1"/>
          </p:cNvSpPr>
          <p:nvPr>
            <p:ph type="body" sz="quarter" idx="25"/>
          </p:nvPr>
        </p:nvSpPr>
        <p:spPr>
          <a:xfrm>
            <a:off x="623316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3" name="Tijdelijke aanduiding voor tekst 10">
            <a:extLst>
              <a:ext uri="{FF2B5EF4-FFF2-40B4-BE49-F238E27FC236}">
                <a16:creationId xmlns:a16="http://schemas.microsoft.com/office/drawing/2014/main" id="{686E1C38-26FB-1AD1-F96C-2E00119BA254}"/>
              </a:ext>
            </a:extLst>
          </p:cNvPr>
          <p:cNvSpPr>
            <a:spLocks noGrp="1" noRot="1" noMove="1" noResize="1" noEditPoints="1" noAdjustHandles="1" noChangeArrowheads="1" noChangeShapeType="1"/>
          </p:cNvSpPr>
          <p:nvPr>
            <p:ph type="body" sz="quarter" idx="26"/>
          </p:nvPr>
        </p:nvSpPr>
        <p:spPr>
          <a:xfrm>
            <a:off x="623316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4" name="Tijdelijke aanduiding voor tekst 10">
            <a:extLst>
              <a:ext uri="{FF2B5EF4-FFF2-40B4-BE49-F238E27FC236}">
                <a16:creationId xmlns:a16="http://schemas.microsoft.com/office/drawing/2014/main" id="{B2C07762-5330-EB31-DDE3-3F85CB59B5BC}"/>
              </a:ext>
            </a:extLst>
          </p:cNvPr>
          <p:cNvSpPr>
            <a:spLocks noGrp="1" noRot="1" noMove="1" noResize="1" noEditPoints="1" noAdjustHandles="1" noChangeArrowheads="1" noChangeShapeType="1"/>
          </p:cNvSpPr>
          <p:nvPr>
            <p:ph type="body" sz="quarter" idx="27"/>
          </p:nvPr>
        </p:nvSpPr>
        <p:spPr>
          <a:xfrm>
            <a:off x="623316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5" name="Tijdelijke aanduiding voor tekst 10">
            <a:extLst>
              <a:ext uri="{FF2B5EF4-FFF2-40B4-BE49-F238E27FC236}">
                <a16:creationId xmlns:a16="http://schemas.microsoft.com/office/drawing/2014/main" id="{344F9290-086D-03C6-3485-00887171A9FE}"/>
              </a:ext>
            </a:extLst>
          </p:cNvPr>
          <p:cNvSpPr>
            <a:spLocks noGrp="1" noRot="1" noMove="1" noResize="1" noEditPoints="1" noAdjustHandles="1" noChangeArrowheads="1" noChangeShapeType="1"/>
          </p:cNvSpPr>
          <p:nvPr>
            <p:ph type="body" sz="quarter" idx="28"/>
          </p:nvPr>
        </p:nvSpPr>
        <p:spPr>
          <a:xfrm>
            <a:off x="623316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6" name="Tijdelijke aanduiding voor tekst 10">
            <a:extLst>
              <a:ext uri="{FF2B5EF4-FFF2-40B4-BE49-F238E27FC236}">
                <a16:creationId xmlns:a16="http://schemas.microsoft.com/office/drawing/2014/main" id="{DDF46217-E600-BD0D-F10C-B9AAA0D5D068}"/>
              </a:ext>
            </a:extLst>
          </p:cNvPr>
          <p:cNvSpPr>
            <a:spLocks noGrp="1" noRot="1" noMove="1" noResize="1" noEditPoints="1" noAdjustHandles="1" noChangeArrowheads="1" noChangeShapeType="1"/>
          </p:cNvSpPr>
          <p:nvPr>
            <p:ph type="body" sz="quarter" idx="29"/>
          </p:nvPr>
        </p:nvSpPr>
        <p:spPr>
          <a:xfrm>
            <a:off x="623316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7" name="Tijdelijke aanduiding voor tekst 10">
            <a:extLst>
              <a:ext uri="{FF2B5EF4-FFF2-40B4-BE49-F238E27FC236}">
                <a16:creationId xmlns:a16="http://schemas.microsoft.com/office/drawing/2014/main" id="{BC487EDD-640F-CC4F-3F63-0D283156C654}"/>
              </a:ext>
            </a:extLst>
          </p:cNvPr>
          <p:cNvSpPr>
            <a:spLocks noGrp="1" noRot="1" noMove="1" noResize="1" noEditPoints="1" noAdjustHandles="1" noChangeArrowheads="1" noChangeShapeType="1"/>
          </p:cNvSpPr>
          <p:nvPr>
            <p:ph type="body" sz="quarter" idx="30"/>
          </p:nvPr>
        </p:nvSpPr>
        <p:spPr>
          <a:xfrm>
            <a:off x="9098280" y="1882274"/>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8" name="Tijdelijke aanduiding voor tekst 10">
            <a:extLst>
              <a:ext uri="{FF2B5EF4-FFF2-40B4-BE49-F238E27FC236}">
                <a16:creationId xmlns:a16="http://schemas.microsoft.com/office/drawing/2014/main" id="{D56E85F8-B172-0B6F-71A2-F6AE2A0E4063}"/>
              </a:ext>
            </a:extLst>
          </p:cNvPr>
          <p:cNvSpPr>
            <a:spLocks noGrp="1" noRot="1" noMove="1" noResize="1" noEditPoints="1" noAdjustHandles="1" noChangeArrowheads="1" noChangeShapeType="1"/>
          </p:cNvSpPr>
          <p:nvPr>
            <p:ph type="body" sz="quarter" idx="31"/>
          </p:nvPr>
        </p:nvSpPr>
        <p:spPr>
          <a:xfrm>
            <a:off x="9098280" y="249989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39" name="Tijdelijke aanduiding voor tekst 10">
            <a:extLst>
              <a:ext uri="{FF2B5EF4-FFF2-40B4-BE49-F238E27FC236}">
                <a16:creationId xmlns:a16="http://schemas.microsoft.com/office/drawing/2014/main" id="{7A20183F-2B21-748D-7C20-F13281D877EB}"/>
              </a:ext>
            </a:extLst>
          </p:cNvPr>
          <p:cNvSpPr>
            <a:spLocks noGrp="1" noRot="1" noMove="1" noResize="1" noEditPoints="1" noAdjustHandles="1" noChangeArrowheads="1" noChangeShapeType="1"/>
          </p:cNvSpPr>
          <p:nvPr>
            <p:ph type="body" sz="quarter" idx="32"/>
          </p:nvPr>
        </p:nvSpPr>
        <p:spPr>
          <a:xfrm>
            <a:off x="9098280" y="3117516"/>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0" name="Tijdelijke aanduiding voor tekst 10">
            <a:extLst>
              <a:ext uri="{FF2B5EF4-FFF2-40B4-BE49-F238E27FC236}">
                <a16:creationId xmlns:a16="http://schemas.microsoft.com/office/drawing/2014/main" id="{0FD3A305-6D5F-1508-C359-AE5889F8624D}"/>
              </a:ext>
            </a:extLst>
          </p:cNvPr>
          <p:cNvSpPr>
            <a:spLocks noGrp="1" noRot="1" noMove="1" noResize="1" noEditPoints="1" noAdjustHandles="1" noChangeArrowheads="1" noChangeShapeType="1"/>
          </p:cNvSpPr>
          <p:nvPr>
            <p:ph type="body" sz="quarter" idx="33"/>
          </p:nvPr>
        </p:nvSpPr>
        <p:spPr>
          <a:xfrm>
            <a:off x="9098280" y="3734959"/>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1" name="Tijdelijke aanduiding voor tekst 10">
            <a:extLst>
              <a:ext uri="{FF2B5EF4-FFF2-40B4-BE49-F238E27FC236}">
                <a16:creationId xmlns:a16="http://schemas.microsoft.com/office/drawing/2014/main" id="{19F386E0-0559-9B01-B998-64DD6A75D86D}"/>
              </a:ext>
            </a:extLst>
          </p:cNvPr>
          <p:cNvSpPr>
            <a:spLocks noGrp="1" noRot="1" noMove="1" noResize="1" noEditPoints="1" noAdjustHandles="1" noChangeArrowheads="1" noChangeShapeType="1"/>
          </p:cNvSpPr>
          <p:nvPr>
            <p:ph type="body" sz="quarter" idx="34"/>
          </p:nvPr>
        </p:nvSpPr>
        <p:spPr>
          <a:xfrm>
            <a:off x="9098280" y="4348141"/>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2" name="Tijdelijke aanduiding voor tekst 10">
            <a:extLst>
              <a:ext uri="{FF2B5EF4-FFF2-40B4-BE49-F238E27FC236}">
                <a16:creationId xmlns:a16="http://schemas.microsoft.com/office/drawing/2014/main" id="{38B28780-536B-F79D-1418-1181BEE00A30}"/>
              </a:ext>
            </a:extLst>
          </p:cNvPr>
          <p:cNvSpPr>
            <a:spLocks noGrp="1" noRot="1" noMove="1" noResize="1" noEditPoints="1" noAdjustHandles="1" noChangeArrowheads="1" noChangeShapeType="1"/>
          </p:cNvSpPr>
          <p:nvPr>
            <p:ph type="body" sz="quarter" idx="35"/>
          </p:nvPr>
        </p:nvSpPr>
        <p:spPr>
          <a:xfrm>
            <a:off x="9098280" y="4961323"/>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3" name="Tijdelijke aanduiding voor tekst 10">
            <a:extLst>
              <a:ext uri="{FF2B5EF4-FFF2-40B4-BE49-F238E27FC236}">
                <a16:creationId xmlns:a16="http://schemas.microsoft.com/office/drawing/2014/main" id="{2558E826-8A34-274F-4BB3-6278A5A841AD}"/>
              </a:ext>
            </a:extLst>
          </p:cNvPr>
          <p:cNvSpPr>
            <a:spLocks noGrp="1" noRot="1" noMove="1" noResize="1" noEditPoints="1" noAdjustHandles="1" noChangeArrowheads="1" noChangeShapeType="1"/>
          </p:cNvSpPr>
          <p:nvPr>
            <p:ph type="body" sz="quarter" idx="36"/>
          </p:nvPr>
        </p:nvSpPr>
        <p:spPr>
          <a:xfrm>
            <a:off x="9098280" y="5574505"/>
            <a:ext cx="2202070" cy="503739"/>
          </a:xfrm>
          <a:prstGeom prst="rect">
            <a:avLst/>
          </a:prstGeom>
        </p:spPr>
        <p:txBody>
          <a:bodyPr anchor="ctr" anchorCtr="0">
            <a:normAutofit/>
          </a:bodyPr>
          <a:lstStyle>
            <a:lvl1pPr marL="0" indent="0" algn="ctr">
              <a:buFontTx/>
              <a:buNone/>
              <a:defRPr sz="1200" b="0" i="0">
                <a:solidFill>
                  <a:schemeClr val="bg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4" name="Tijdelijke aanduiding voor tekst 10">
            <a:extLst>
              <a:ext uri="{FF2B5EF4-FFF2-40B4-BE49-F238E27FC236}">
                <a16:creationId xmlns:a16="http://schemas.microsoft.com/office/drawing/2014/main" id="{D34FD626-6FAF-8C6F-8EA7-11CD41FCFDDA}"/>
              </a:ext>
            </a:extLst>
          </p:cNvPr>
          <p:cNvSpPr>
            <a:spLocks noGrp="1" noRot="1" noMove="1" noResize="1" noEditPoints="1" noAdjustHandles="1" noChangeArrowheads="1" noChangeShapeType="1"/>
          </p:cNvSpPr>
          <p:nvPr>
            <p:ph type="body" sz="quarter" idx="37"/>
          </p:nvPr>
        </p:nvSpPr>
        <p:spPr>
          <a:xfrm>
            <a:off x="423746" y="1882274"/>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5" name="Tijdelijke aanduiding voor tekst 10">
            <a:extLst>
              <a:ext uri="{FF2B5EF4-FFF2-40B4-BE49-F238E27FC236}">
                <a16:creationId xmlns:a16="http://schemas.microsoft.com/office/drawing/2014/main" id="{E48BE71F-A56E-138E-5410-9B5A605107A4}"/>
              </a:ext>
            </a:extLst>
          </p:cNvPr>
          <p:cNvSpPr>
            <a:spLocks noGrp="1" noRot="1" noMove="1" noResize="1" noEditPoints="1" noAdjustHandles="1" noChangeArrowheads="1" noChangeShapeType="1"/>
          </p:cNvSpPr>
          <p:nvPr>
            <p:ph type="body" sz="quarter" idx="38"/>
          </p:nvPr>
        </p:nvSpPr>
        <p:spPr>
          <a:xfrm>
            <a:off x="423746" y="249989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6" name="Tijdelijke aanduiding voor tekst 10">
            <a:extLst>
              <a:ext uri="{FF2B5EF4-FFF2-40B4-BE49-F238E27FC236}">
                <a16:creationId xmlns:a16="http://schemas.microsoft.com/office/drawing/2014/main" id="{30C58336-1380-C8C6-9F76-0DCBDF8389C7}"/>
              </a:ext>
            </a:extLst>
          </p:cNvPr>
          <p:cNvSpPr>
            <a:spLocks noGrp="1" noRot="1" noMove="1" noResize="1" noEditPoints="1" noAdjustHandles="1" noChangeArrowheads="1" noChangeShapeType="1"/>
          </p:cNvSpPr>
          <p:nvPr>
            <p:ph type="body" sz="quarter" idx="39"/>
          </p:nvPr>
        </p:nvSpPr>
        <p:spPr>
          <a:xfrm>
            <a:off x="423746" y="3117516"/>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7" name="Tijdelijke aanduiding voor tekst 10">
            <a:extLst>
              <a:ext uri="{FF2B5EF4-FFF2-40B4-BE49-F238E27FC236}">
                <a16:creationId xmlns:a16="http://schemas.microsoft.com/office/drawing/2014/main" id="{360C61D9-F0F7-F685-6341-4C762D524F52}"/>
              </a:ext>
            </a:extLst>
          </p:cNvPr>
          <p:cNvSpPr>
            <a:spLocks noGrp="1" noRot="1" noMove="1" noResize="1" noEditPoints="1" noAdjustHandles="1" noChangeArrowheads="1" noChangeShapeType="1"/>
          </p:cNvSpPr>
          <p:nvPr>
            <p:ph type="body" sz="quarter" idx="40"/>
          </p:nvPr>
        </p:nvSpPr>
        <p:spPr>
          <a:xfrm>
            <a:off x="423746" y="3734959"/>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8" name="Tijdelijke aanduiding voor tekst 10">
            <a:extLst>
              <a:ext uri="{FF2B5EF4-FFF2-40B4-BE49-F238E27FC236}">
                <a16:creationId xmlns:a16="http://schemas.microsoft.com/office/drawing/2014/main" id="{CAEF9D2C-6565-82AD-5643-4E15F9A81E15}"/>
              </a:ext>
            </a:extLst>
          </p:cNvPr>
          <p:cNvSpPr>
            <a:spLocks noGrp="1" noRot="1" noMove="1" noResize="1" noEditPoints="1" noAdjustHandles="1" noChangeArrowheads="1" noChangeShapeType="1"/>
          </p:cNvSpPr>
          <p:nvPr>
            <p:ph type="body" sz="quarter" idx="41"/>
          </p:nvPr>
        </p:nvSpPr>
        <p:spPr>
          <a:xfrm>
            <a:off x="423746" y="4348141"/>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49" name="Tijdelijke aanduiding voor tekst 10">
            <a:extLst>
              <a:ext uri="{FF2B5EF4-FFF2-40B4-BE49-F238E27FC236}">
                <a16:creationId xmlns:a16="http://schemas.microsoft.com/office/drawing/2014/main" id="{4B2E62F0-F479-1487-858D-5B30861BA582}"/>
              </a:ext>
            </a:extLst>
          </p:cNvPr>
          <p:cNvSpPr>
            <a:spLocks noGrp="1" noRot="1" noMove="1" noResize="1" noEditPoints="1" noAdjustHandles="1" noChangeArrowheads="1" noChangeShapeType="1"/>
          </p:cNvSpPr>
          <p:nvPr>
            <p:ph type="body" sz="quarter" idx="42"/>
          </p:nvPr>
        </p:nvSpPr>
        <p:spPr>
          <a:xfrm>
            <a:off x="423746" y="4961323"/>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
        <p:nvSpPr>
          <p:cNvPr id="50" name="Tijdelijke aanduiding voor tekst 10">
            <a:extLst>
              <a:ext uri="{FF2B5EF4-FFF2-40B4-BE49-F238E27FC236}">
                <a16:creationId xmlns:a16="http://schemas.microsoft.com/office/drawing/2014/main" id="{9A8B18CD-B1BA-2C29-B411-BF6B79E853E5}"/>
              </a:ext>
            </a:extLst>
          </p:cNvPr>
          <p:cNvSpPr>
            <a:spLocks noGrp="1" noRot="1" noMove="1" noResize="1" noEditPoints="1" noAdjustHandles="1" noChangeArrowheads="1" noChangeShapeType="1"/>
          </p:cNvSpPr>
          <p:nvPr>
            <p:ph type="body" sz="quarter" idx="43"/>
          </p:nvPr>
        </p:nvSpPr>
        <p:spPr>
          <a:xfrm>
            <a:off x="423746" y="5574505"/>
            <a:ext cx="2202070" cy="503739"/>
          </a:xfrm>
          <a:prstGeom prst="rect">
            <a:avLst/>
          </a:prstGeom>
        </p:spPr>
        <p:txBody>
          <a:bodyPr anchor="ctr" anchorCtr="0">
            <a:normAutofit/>
          </a:bodyPr>
          <a:lstStyle>
            <a:lvl1pPr marL="0" indent="0" algn="l">
              <a:buFontTx/>
              <a:buNone/>
              <a:defRPr sz="1200" b="0" i="0">
                <a:solidFill>
                  <a:schemeClr val="tx1"/>
                </a:solidFill>
                <a:latin typeface="Segoe UI" panose="020B0502040204020203" pitchFamily="34" charset="0"/>
                <a:cs typeface="Segoe UI" panose="020B0502040204020203" pitchFamily="34" charset="0"/>
              </a:defRPr>
            </a:lvl1pPr>
            <a:lvl2pPr algn="ctr">
              <a:buFontTx/>
              <a:buNone/>
              <a:defRPr sz="1200" b="0" i="0">
                <a:solidFill>
                  <a:schemeClr val="bg1"/>
                </a:solidFill>
                <a:latin typeface="Segoe UI" panose="020B0502040204020203" pitchFamily="34" charset="0"/>
                <a:cs typeface="Segoe UI" panose="020B0502040204020203" pitchFamily="34" charset="0"/>
              </a:defRPr>
            </a:lvl2pPr>
            <a:lvl3pPr algn="ctr">
              <a:buFontTx/>
              <a:buNone/>
              <a:defRPr sz="1200" b="0" i="0">
                <a:solidFill>
                  <a:schemeClr val="bg1"/>
                </a:solidFill>
                <a:latin typeface="Segoe UI" panose="020B0502040204020203" pitchFamily="34" charset="0"/>
                <a:cs typeface="Segoe UI" panose="020B0502040204020203" pitchFamily="34" charset="0"/>
              </a:defRPr>
            </a:lvl3pPr>
            <a:lvl4pPr algn="ctr">
              <a:buFontTx/>
              <a:buNone/>
              <a:defRPr sz="1200" b="0" i="0">
                <a:solidFill>
                  <a:schemeClr val="bg1"/>
                </a:solidFill>
                <a:latin typeface="Segoe UI" panose="020B0502040204020203" pitchFamily="34" charset="0"/>
                <a:cs typeface="Segoe UI" panose="020B0502040204020203" pitchFamily="34" charset="0"/>
              </a:defRPr>
            </a:lvl4pPr>
            <a:lvl5pPr algn="ctr">
              <a:buFontTx/>
              <a:buNone/>
              <a:defRPr sz="1200" b="0" i="0">
                <a:solidFill>
                  <a:schemeClr val="bg1"/>
                </a:solidFill>
                <a:latin typeface="Segoe UI" panose="020B0502040204020203" pitchFamily="34" charset="0"/>
                <a:cs typeface="Segoe UI" panose="020B0502040204020203" pitchFamily="34" charset="0"/>
              </a:defRPr>
            </a:lvl5pPr>
          </a:lstStyle>
          <a:p>
            <a:pPr lvl="0"/>
            <a:r>
              <a:rPr lang="nl-NL"/>
              <a:t>Klikken om de tekststijl van het model te bewerken</a:t>
            </a:r>
          </a:p>
        </p:txBody>
      </p:sp>
    </p:spTree>
    <p:extLst>
      <p:ext uri="{BB962C8B-B14F-4D97-AF65-F5344CB8AC3E}">
        <p14:creationId xmlns:p14="http://schemas.microsoft.com/office/powerpoint/2010/main" val="10319402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kst en kaders">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AEA17D68-182D-C92D-2917-43601FA978BE}"/>
              </a:ext>
            </a:extLst>
          </p:cNvPr>
          <p:cNvSpPr>
            <a:spLocks noGrp="1" noRot="1" noMove="1" noResize="1" noEditPoints="1" noAdjustHandles="1" noChangeArrowheads="1" noChangeShapeType="1"/>
          </p:cNvSpPr>
          <p:nvPr userDrawn="1"/>
        </p:nvSpPr>
        <p:spPr>
          <a:xfrm>
            <a:off x="4313741"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5" name="Vrije vorm 14">
            <a:extLst>
              <a:ext uri="{FF2B5EF4-FFF2-40B4-BE49-F238E27FC236}">
                <a16:creationId xmlns:a16="http://schemas.microsoft.com/office/drawing/2014/main" id="{6453DB93-E33A-4494-A484-413F3CA75579}"/>
              </a:ext>
            </a:extLst>
          </p:cNvPr>
          <p:cNvSpPr>
            <a:spLocks noGrp="1" noRot="1" noMove="1" noResize="1" noEditPoints="1" noAdjustHandles="1" noChangeArrowheads="1" noChangeShapeType="1"/>
          </p:cNvSpPr>
          <p:nvPr userDrawn="1"/>
        </p:nvSpPr>
        <p:spPr>
          <a:xfrm>
            <a:off x="636207"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6" name="Vrije vorm 15">
            <a:extLst>
              <a:ext uri="{FF2B5EF4-FFF2-40B4-BE49-F238E27FC236}">
                <a16:creationId xmlns:a16="http://schemas.microsoft.com/office/drawing/2014/main" id="{26288DA3-8FCC-88C0-9D81-3C0F70451D16}"/>
              </a:ext>
            </a:extLst>
          </p:cNvPr>
          <p:cNvSpPr>
            <a:spLocks noGrp="1" noRot="1" noMove="1" noResize="1" noEditPoints="1" noAdjustHandles="1" noChangeArrowheads="1" noChangeShapeType="1"/>
          </p:cNvSpPr>
          <p:nvPr userDrawn="1"/>
        </p:nvSpPr>
        <p:spPr>
          <a:xfrm>
            <a:off x="7991275" y="3970149"/>
            <a:ext cx="3507547" cy="2233734"/>
          </a:xfrm>
          <a:custGeom>
            <a:avLst/>
            <a:gdLst>
              <a:gd name="csX0" fmla="*/ 412172 w 3507547"/>
              <a:gd name="csY0" fmla="*/ 0 h 2233734"/>
              <a:gd name="csX1" fmla="*/ 3393622 w 3507547"/>
              <a:gd name="csY1" fmla="*/ 0 h 2233734"/>
              <a:gd name="csX2" fmla="*/ 3507547 w 3507547"/>
              <a:gd name="csY2" fmla="*/ 117628 h 2233734"/>
              <a:gd name="csX3" fmla="*/ 3507547 w 3507547"/>
              <a:gd name="csY3" fmla="*/ 1808167 h 2233734"/>
              <a:gd name="csX4" fmla="*/ 3178443 w 3507547"/>
              <a:gd name="csY4" fmla="*/ 2225090 h 2233734"/>
              <a:gd name="csX5" fmla="*/ 3095395 w 3507547"/>
              <a:gd name="csY5" fmla="*/ 2233734 h 2233734"/>
              <a:gd name="csX6" fmla="*/ 113915 w 3507547"/>
              <a:gd name="csY6" fmla="*/ 2233734 h 2233734"/>
              <a:gd name="csX7" fmla="*/ 69580 w 3507547"/>
              <a:gd name="csY7" fmla="*/ 2224492 h 2233734"/>
              <a:gd name="csX8" fmla="*/ 0 w 3507547"/>
              <a:gd name="csY8" fmla="*/ 2116108 h 2233734"/>
              <a:gd name="csX9" fmla="*/ 0 w 3507547"/>
              <a:gd name="csY9" fmla="*/ 425569 h 2233734"/>
              <a:gd name="csX10" fmla="*/ 412172 w 3507547"/>
              <a:gd name="csY10" fmla="*/ 0 h 2233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507547" h="2233734">
                <a:moveTo>
                  <a:pt x="412172" y="0"/>
                </a:moveTo>
                <a:lnTo>
                  <a:pt x="3393622" y="0"/>
                </a:lnTo>
                <a:cubicBezTo>
                  <a:pt x="3456541" y="0"/>
                  <a:pt x="3507547" y="52664"/>
                  <a:pt x="3507547" y="117628"/>
                </a:cubicBezTo>
                <a:lnTo>
                  <a:pt x="3507547" y="1808167"/>
                </a:lnTo>
                <a:cubicBezTo>
                  <a:pt x="3507547" y="2013823"/>
                  <a:pt x="3366262" y="2185407"/>
                  <a:pt x="3178443" y="2225090"/>
                </a:cubicBezTo>
                <a:lnTo>
                  <a:pt x="3095395" y="2233734"/>
                </a:lnTo>
                <a:lnTo>
                  <a:pt x="113915" y="2233734"/>
                </a:lnTo>
                <a:lnTo>
                  <a:pt x="69580" y="2224492"/>
                </a:lnTo>
                <a:cubicBezTo>
                  <a:pt x="28692" y="2206635"/>
                  <a:pt x="0" y="2164831"/>
                  <a:pt x="0" y="2116108"/>
                </a:cubicBezTo>
                <a:lnTo>
                  <a:pt x="0" y="425569"/>
                </a:lnTo>
                <a:cubicBezTo>
                  <a:pt x="0" y="190534"/>
                  <a:pt x="184536" y="0"/>
                  <a:pt x="412172" y="0"/>
                </a:cubicBezTo>
                <a:close/>
              </a:path>
            </a:pathLst>
          </a:custGeom>
          <a:solidFill>
            <a:srgbClr val="EC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2164596"/>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8">
            <a:extLst>
              <a:ext uri="{FF2B5EF4-FFF2-40B4-BE49-F238E27FC236}">
                <a16:creationId xmlns:a16="http://schemas.microsoft.com/office/drawing/2014/main" id="{0A57D648-7A94-7780-F246-96488E2CCB30}"/>
              </a:ext>
            </a:extLst>
          </p:cNvPr>
          <p:cNvSpPr>
            <a:spLocks noGrp="1" noRot="1" noMove="1" noResize="1" noEditPoints="1" noAdjustHandles="1" noChangeArrowheads="1" noChangeShapeType="1"/>
          </p:cNvSpPr>
          <p:nvPr>
            <p:ph type="body" sz="quarter" idx="10"/>
          </p:nvPr>
        </p:nvSpPr>
        <p:spPr>
          <a:xfrm>
            <a:off x="914400" y="4178893"/>
            <a:ext cx="2951163" cy="1852019"/>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7" name="Tijdelijke aanduiding voor tekst 8">
            <a:extLst>
              <a:ext uri="{FF2B5EF4-FFF2-40B4-BE49-F238E27FC236}">
                <a16:creationId xmlns:a16="http://schemas.microsoft.com/office/drawing/2014/main" id="{F8D51B67-EE2E-F5E8-F7ED-2516F6F0E192}"/>
              </a:ext>
            </a:extLst>
          </p:cNvPr>
          <p:cNvSpPr>
            <a:spLocks noGrp="1" noRot="1" noMove="1" noResize="1" noEditPoints="1" noAdjustHandles="1" noChangeArrowheads="1" noChangeShapeType="1"/>
          </p:cNvSpPr>
          <p:nvPr>
            <p:ph type="body" sz="quarter" idx="11"/>
          </p:nvPr>
        </p:nvSpPr>
        <p:spPr>
          <a:xfrm>
            <a:off x="462041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tekst 8">
            <a:extLst>
              <a:ext uri="{FF2B5EF4-FFF2-40B4-BE49-F238E27FC236}">
                <a16:creationId xmlns:a16="http://schemas.microsoft.com/office/drawing/2014/main" id="{C43E0771-AB04-3AD2-AADF-652BF5E14658}"/>
              </a:ext>
            </a:extLst>
          </p:cNvPr>
          <p:cNvSpPr>
            <a:spLocks noGrp="1" noRot="1" noMove="1" noResize="1" noEditPoints="1" noAdjustHandles="1" noChangeArrowheads="1" noChangeShapeType="1"/>
          </p:cNvSpPr>
          <p:nvPr>
            <p:ph type="body" sz="quarter" idx="12"/>
          </p:nvPr>
        </p:nvSpPr>
        <p:spPr>
          <a:xfrm>
            <a:off x="8349187" y="4178893"/>
            <a:ext cx="2951163" cy="1852020"/>
          </a:xfrm>
          <a:prstGeom prst="rect">
            <a:avLst/>
          </a:prstGeom>
        </p:spPr>
        <p:txBody>
          <a:bodyPr>
            <a:normAutofit/>
          </a:bodyPr>
          <a:lstStyle>
            <a:lvl1pPr marL="0" indent="0">
              <a:buFontTx/>
              <a:buNone/>
              <a:defRPr sz="1800" b="0" i="0">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spTree>
    <p:extLst>
      <p:ext uri="{BB962C8B-B14F-4D97-AF65-F5344CB8AC3E}">
        <p14:creationId xmlns:p14="http://schemas.microsoft.com/office/powerpoint/2010/main" val="27153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en tekst op groene achtergond">
    <p:bg>
      <p:bgRef idx="1001">
        <a:schemeClr val="bg2"/>
      </p:bgRef>
    </p:b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marL="336600" indent="-338400">
              <a:lnSpc>
                <a:spcPts val="2000"/>
              </a:lnSpc>
              <a:spcBef>
                <a:spcPts val="0"/>
              </a:spcBef>
              <a:spcAft>
                <a:spcPts val="600"/>
              </a:spcAft>
              <a:buFont typeface="+mj-lt"/>
              <a:buAutoNum type="arabicPeriod"/>
              <a:defRPr lang="nl-NL" sz="1800" b="0" kern="1200" dirty="0" smtClean="0">
                <a:solidFill>
                  <a:schemeClr val="tx1"/>
                </a:solidFill>
                <a:latin typeface="Segoe UI" panose="020B0502040204020203" pitchFamily="34" charset="0"/>
                <a:ea typeface="+mn-ea"/>
                <a:cs typeface="Segoe UI" panose="020B0502040204020203" pitchFamily="34" charset="0"/>
              </a:defRPr>
            </a:lvl1pPr>
            <a:lvl2pPr marL="541800" indent="-336600">
              <a:lnSpc>
                <a:spcPts val="2000"/>
              </a:lnSpc>
              <a:spcBef>
                <a:spcPts val="0"/>
              </a:spcBef>
              <a:spcAft>
                <a:spcPts val="600"/>
              </a:spcAft>
              <a:buFont typeface="+mj-lt"/>
              <a:buAutoNum type="arabicPeriod"/>
              <a:defRPr sz="1800" b="0" i="0">
                <a:solidFill>
                  <a:schemeClr val="tx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878757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dia invoegen">
    <p:bg>
      <p:bgRef idx="1001">
        <a:schemeClr val="bg2"/>
      </p:bgRef>
    </p:bg>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68300CC6-8CB3-BC0F-CA35-74A2EBC7A960}"/>
              </a:ext>
            </a:extLst>
          </p:cNvPr>
          <p:cNvSpPr>
            <a:spLocks noGrp="1" noRot="1" noMove="1" noResize="1" noEditPoints="1" noAdjustHandles="1" noChangeArrowheads="1" noChangeShapeType="1"/>
          </p:cNvSpPr>
          <p:nvPr>
            <p:ph type="media" sz="quarter" idx="10"/>
          </p:nvPr>
        </p:nvSpPr>
        <p:spPr>
          <a:xfrm>
            <a:off x="0" y="0"/>
            <a:ext cx="12192000" cy="6858000"/>
          </a:xfrm>
          <a:prstGeom prst="rect">
            <a:avLst/>
          </a:prstGeom>
        </p:spPr>
        <p:txBody>
          <a:bodyPr/>
          <a:lstStyle/>
          <a:p>
            <a:r>
              <a:rPr lang="nl-NL"/>
              <a:t>Klik op het pictogram als u media wilt toevoegen</a:t>
            </a:r>
          </a:p>
        </p:txBody>
      </p:sp>
    </p:spTree>
    <p:extLst>
      <p:ext uri="{BB962C8B-B14F-4D97-AF65-F5344CB8AC3E}">
        <p14:creationId xmlns:p14="http://schemas.microsoft.com/office/powerpoint/2010/main" val="23985180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sluit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8" y="1411510"/>
            <a:ext cx="3248317"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Bedankt voor</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35298"/>
            <a:ext cx="3095916" cy="842532"/>
          </a:xfrm>
          <a:prstGeom prst="rect">
            <a:avLst/>
          </a:prstGeom>
          <a:solidFill>
            <a:schemeClr val="tx1"/>
          </a:solidFill>
          <a:ln>
            <a:noFill/>
          </a:ln>
        </p:spPr>
        <p:txBody>
          <a:bodyPr lIns="180000" tIns="144000" rIns="180000" bIns="144000" anchor="ct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uw aandacht</a:t>
            </a:r>
          </a:p>
        </p:txBody>
      </p:sp>
      <p:pic>
        <p:nvPicPr>
          <p:cNvPr id="17" name="Graphic 16">
            <a:extLst>
              <a:ext uri="{FF2B5EF4-FFF2-40B4-BE49-F238E27FC236}">
                <a16:creationId xmlns:a16="http://schemas.microsoft.com/office/drawing/2014/main" id="{CF49A8D0-C0E2-389F-190A-8F2F16BC88B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a:xfrm>
            <a:off x="6843551" y="4578832"/>
            <a:ext cx="5348449" cy="2279168"/>
          </a:xfrm>
          <a:prstGeom prst="rect">
            <a:avLst/>
          </a:prstGeom>
        </p:spPr>
      </p:pic>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9830378" y="5460001"/>
            <a:ext cx="1638332" cy="671001"/>
          </a:xfrm>
          <a:prstGeom prst="rect">
            <a:avLst/>
          </a:prstGeom>
        </p:spPr>
      </p:pic>
    </p:spTree>
    <p:extLst>
      <p:ext uri="{BB962C8B-B14F-4D97-AF65-F5344CB8AC3E}">
        <p14:creationId xmlns:p14="http://schemas.microsoft.com/office/powerpoint/2010/main" val="22926867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8000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4" name="Afbeelding 3">
            <a:extLst>
              <a:ext uri="{FF2B5EF4-FFF2-40B4-BE49-F238E27FC236}">
                <a16:creationId xmlns:a16="http://schemas.microsoft.com/office/drawing/2014/main" id="{AE16EDD4-08C4-D9FB-8EBE-9B87A043715A}"/>
              </a:ext>
            </a:extLst>
          </p:cNvPr>
          <p:cNvPicPr>
            <a:picLocks noChangeAspect="1"/>
          </p:cNvPicPr>
          <p:nvPr userDrawn="1"/>
        </p:nvPicPr>
        <p:blipFill>
          <a:blip r:embed="rId4">
            <a:alphaModFix/>
            <a:extLst>
              <a:ext uri="{28A0092B-C50C-407E-A947-70E740481C1C}">
                <a14:useLocalDpi xmlns:a14="http://schemas.microsoft.com/office/drawing/2010/main" val="0"/>
              </a:ext>
            </a:extLst>
          </a:blip>
          <a:srcRect l="12823" t="24402" r="12885" b="37700"/>
          <a:stretch>
            <a:fillRect/>
          </a:stretch>
        </p:blipFill>
        <p:spPr>
          <a:xfrm>
            <a:off x="8258715" y="1376929"/>
            <a:ext cx="3137250" cy="2305791"/>
          </a:xfrm>
          <a:prstGeom prst="rect">
            <a:avLst/>
          </a:prstGeom>
        </p:spPr>
      </p:pic>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316150" y="2253056"/>
            <a:ext cx="1123587"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214943" y="2253056"/>
            <a:ext cx="1078331"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337046" y="2253056"/>
            <a:ext cx="97910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625453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dirty="0"/>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pic>
        <p:nvPicPr>
          <p:cNvPr id="10" name="Afbeelding 9">
            <a:extLst>
              <a:ext uri="{FF2B5EF4-FFF2-40B4-BE49-F238E27FC236}">
                <a16:creationId xmlns:a16="http://schemas.microsoft.com/office/drawing/2014/main" id="{1666B063-63EE-6486-ECCC-F60B60CEF29B}"/>
              </a:ext>
            </a:extLst>
          </p:cNvPr>
          <p:cNvPicPr>
            <a:picLocks noChangeAspect="1"/>
          </p:cNvPicPr>
          <p:nvPr userDrawn="1"/>
        </p:nvPicPr>
        <p:blipFill>
          <a:blip r:embed="rId5">
            <a:extLst>
              <a:ext uri="{28A0092B-C50C-407E-A947-70E740481C1C}">
                <a14:useLocalDpi xmlns:a14="http://schemas.microsoft.com/office/drawing/2010/main" val="0"/>
              </a:ext>
            </a:extLst>
          </a:blip>
          <a:srcRect l="8445" t="40281" r="8847" b="44907"/>
          <a:stretch>
            <a:fillRect/>
          </a:stretch>
        </p:blipFill>
        <p:spPr>
          <a:xfrm>
            <a:off x="8181419" y="2697443"/>
            <a:ext cx="3479009" cy="914977"/>
          </a:xfrm>
          <a:prstGeom prst="rect">
            <a:avLst/>
          </a:prstGeom>
        </p:spPr>
      </p:pic>
      <p:sp>
        <p:nvSpPr>
          <p:cNvPr id="15" name="Tijdelijke aanduiding voor tekst 23">
            <a:extLst>
              <a:ext uri="{FF2B5EF4-FFF2-40B4-BE49-F238E27FC236}">
                <a16:creationId xmlns:a16="http://schemas.microsoft.com/office/drawing/2014/main" id="{3EE8B8D3-B821-99D2-4664-7B2C4D881AF4}"/>
              </a:ext>
            </a:extLst>
          </p:cNvPr>
          <p:cNvSpPr>
            <a:spLocks noGrp="1"/>
          </p:cNvSpPr>
          <p:nvPr>
            <p:ph type="body" sz="quarter" idx="33" hasCustomPrompt="1"/>
          </p:nvPr>
        </p:nvSpPr>
        <p:spPr>
          <a:xfrm>
            <a:off x="8109030"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7" name="Tijdelijke aanduiding voor tekst 23">
            <a:extLst>
              <a:ext uri="{FF2B5EF4-FFF2-40B4-BE49-F238E27FC236}">
                <a16:creationId xmlns:a16="http://schemas.microsoft.com/office/drawing/2014/main" id="{948724B9-7549-7FED-941C-C1B76730A904}"/>
              </a:ext>
            </a:extLst>
          </p:cNvPr>
          <p:cNvSpPr>
            <a:spLocks noGrp="1"/>
          </p:cNvSpPr>
          <p:nvPr>
            <p:ph type="body" sz="quarter" idx="34" hasCustomPrompt="1"/>
          </p:nvPr>
        </p:nvSpPr>
        <p:spPr>
          <a:xfrm>
            <a:off x="10695854"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19" name="Tijdelijke aanduiding voor tekst 23">
            <a:extLst>
              <a:ext uri="{FF2B5EF4-FFF2-40B4-BE49-F238E27FC236}">
                <a16:creationId xmlns:a16="http://schemas.microsoft.com/office/drawing/2014/main" id="{4A745CD6-BBD3-B719-79C0-D9085CA962FA}"/>
              </a:ext>
            </a:extLst>
          </p:cNvPr>
          <p:cNvSpPr>
            <a:spLocks noGrp="1"/>
          </p:cNvSpPr>
          <p:nvPr>
            <p:ph type="body" sz="quarter" idx="35" hasCustomPrompt="1"/>
          </p:nvPr>
        </p:nvSpPr>
        <p:spPr>
          <a:xfrm>
            <a:off x="8952739" y="3577402"/>
            <a:ext cx="923182"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20" name="Tijdelijke aanduiding voor tekst 23">
            <a:extLst>
              <a:ext uri="{FF2B5EF4-FFF2-40B4-BE49-F238E27FC236}">
                <a16:creationId xmlns:a16="http://schemas.microsoft.com/office/drawing/2014/main" id="{A53413D2-D180-A967-2F5C-299049B94145}"/>
              </a:ext>
            </a:extLst>
          </p:cNvPr>
          <p:cNvSpPr>
            <a:spLocks noGrp="1"/>
          </p:cNvSpPr>
          <p:nvPr>
            <p:ph type="body" sz="quarter" idx="36" hasCustomPrompt="1"/>
          </p:nvPr>
        </p:nvSpPr>
        <p:spPr>
          <a:xfrm>
            <a:off x="9852146" y="3577402"/>
            <a:ext cx="867484" cy="578555"/>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8744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ptie B">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Afbeelding 2" descr="Afbeelding met silhouet, creativiteit&#10;&#10;Automatisch gegenereerde beschrijving">
            <a:extLst>
              <a:ext uri="{FF2B5EF4-FFF2-40B4-BE49-F238E27FC236}">
                <a16:creationId xmlns:a16="http://schemas.microsoft.com/office/drawing/2014/main" id="{3050AD58-DAFE-808E-A887-92161960D69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noFill/>
        </p:spPr>
      </p:pic>
      <p:sp>
        <p:nvSpPr>
          <p:cNvPr id="23" name="Tijdelijke aanduiding voor tekst 22">
            <a:extLst>
              <a:ext uri="{FF2B5EF4-FFF2-40B4-BE49-F238E27FC236}">
                <a16:creationId xmlns:a16="http://schemas.microsoft.com/office/drawing/2014/main" id="{1BD012D8-B0D1-0927-86E2-714DD63F6B1F}"/>
              </a:ext>
            </a:extLst>
          </p:cNvPr>
          <p:cNvSpPr>
            <a:spLocks noGrp="1" noRot="1" noMove="1" noResize="1" noEditPoints="1" noAdjustHandles="1" noChangeArrowheads="1" noChangeShapeType="1"/>
          </p:cNvSpPr>
          <p:nvPr>
            <p:ph type="body" sz="quarter" idx="11" hasCustomPrompt="1"/>
          </p:nvPr>
        </p:nvSpPr>
        <p:spPr>
          <a:xfrm>
            <a:off x="727939" y="747054"/>
            <a:ext cx="2181000" cy="567811"/>
          </a:xfrm>
          <a:prstGeom prst="rect">
            <a:avLst/>
          </a:prstGeom>
          <a:solidFill>
            <a:schemeClr val="tx2"/>
          </a:solidFill>
          <a:ln>
            <a:noFill/>
          </a:ln>
        </p:spPr>
        <p:txBody>
          <a:bodyPr wrap="none" lIns="180000" tIns="144000" rIns="180000" bIns="144000" anchor="ctr">
            <a:spAutoFit/>
          </a:bodyPr>
          <a:lstStyle>
            <a:lvl1pPr marL="0" indent="0" algn="l">
              <a:buNone/>
              <a:defRPr sz="20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Een korte regel</a:t>
            </a:r>
          </a:p>
        </p:txBody>
      </p:sp>
      <p:sp>
        <p:nvSpPr>
          <p:cNvPr id="24" name="Tijdelijke aanduiding voor tekst 22">
            <a:extLst>
              <a:ext uri="{FF2B5EF4-FFF2-40B4-BE49-F238E27FC236}">
                <a16:creationId xmlns:a16="http://schemas.microsoft.com/office/drawing/2014/main" id="{6368230E-29B5-71C0-69E2-FF7533C47C66}"/>
              </a:ext>
            </a:extLst>
          </p:cNvPr>
          <p:cNvSpPr>
            <a:spLocks noGrp="1" noRot="1" noMove="1" noResize="1" noEditPoints="1" noAdjustHandles="1" noChangeArrowheads="1" noChangeShapeType="1"/>
          </p:cNvSpPr>
          <p:nvPr>
            <p:ph type="body" sz="quarter" idx="12" hasCustomPrompt="1"/>
          </p:nvPr>
        </p:nvSpPr>
        <p:spPr>
          <a:xfrm>
            <a:off x="727939" y="1438070"/>
            <a:ext cx="3909684"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Document naam</a:t>
            </a:r>
          </a:p>
        </p:txBody>
      </p:sp>
      <p:sp>
        <p:nvSpPr>
          <p:cNvPr id="25" name="Tijdelijke aanduiding voor tekst 22">
            <a:extLst>
              <a:ext uri="{FF2B5EF4-FFF2-40B4-BE49-F238E27FC236}">
                <a16:creationId xmlns:a16="http://schemas.microsoft.com/office/drawing/2014/main" id="{AAD3D00D-7D6E-3E6C-CA2B-C46F419717C1}"/>
              </a:ext>
            </a:extLst>
          </p:cNvPr>
          <p:cNvSpPr>
            <a:spLocks noGrp="1" noRot="1" noMove="1" noResize="1" noEditPoints="1" noAdjustHandles="1" noChangeArrowheads="1" noChangeShapeType="1"/>
          </p:cNvSpPr>
          <p:nvPr>
            <p:ph type="body" sz="quarter" idx="13" hasCustomPrompt="1"/>
          </p:nvPr>
        </p:nvSpPr>
        <p:spPr>
          <a:xfrm>
            <a:off x="727939" y="2361858"/>
            <a:ext cx="2741655" cy="789411"/>
          </a:xfrm>
          <a:prstGeom prst="rect">
            <a:avLst/>
          </a:prstGeom>
          <a:solidFill>
            <a:schemeClr val="tx1"/>
          </a:solidFill>
          <a:ln>
            <a:noFill/>
          </a:ln>
        </p:spPr>
        <p:txBody>
          <a:bodyPr wrap="none" lIns="180000" tIns="144000" rIns="180000" bIns="144000" anchor="ctr">
            <a:spAutoFit/>
          </a:bodyPr>
          <a:lstStyle>
            <a:lvl1pPr marL="0" indent="0" algn="l">
              <a:buNone/>
              <a:defRPr sz="3600" b="1">
                <a:solidFill>
                  <a:schemeClr val="bg1"/>
                </a:solidFill>
                <a:latin typeface="Segoe UI" panose="020B0502040204020203" pitchFamily="34" charset="0"/>
                <a:cs typeface="Segoe UI" panose="020B05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op 2 regels</a:t>
            </a:r>
          </a:p>
        </p:txBody>
      </p:sp>
      <p:pic>
        <p:nvPicPr>
          <p:cNvPr id="14" name="Graphic 13">
            <a:extLst>
              <a:ext uri="{FF2B5EF4-FFF2-40B4-BE49-F238E27FC236}">
                <a16:creationId xmlns:a16="http://schemas.microsoft.com/office/drawing/2014/main" id="{14C436F1-43DC-AA51-55E5-72E4EAD2F8A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4"/>
              </a:ext>
            </a:extLst>
          </a:blip>
          <a:stretch>
            <a:fillRect/>
          </a:stretch>
        </p:blipFill>
        <p:spPr>
          <a:xfrm>
            <a:off x="727939" y="4268458"/>
            <a:ext cx="1638332" cy="671001"/>
          </a:xfrm>
          <a:prstGeom prst="rect">
            <a:avLst/>
          </a:prstGeom>
        </p:spPr>
      </p:pic>
    </p:spTree>
    <p:extLst>
      <p:ext uri="{BB962C8B-B14F-4D97-AF65-F5344CB8AC3E}">
        <p14:creationId xmlns:p14="http://schemas.microsoft.com/office/powerpoint/2010/main" val="30297861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3" y="673696"/>
            <a:ext cx="10327953"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10327953"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3586843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tekst en afbeelding">
    <p:spTree>
      <p:nvGrpSpPr>
        <p:cNvPr id="1" name=""/>
        <p:cNvGrpSpPr/>
        <p:nvPr/>
      </p:nvGrpSpPr>
      <p:grpSpPr>
        <a:xfrm>
          <a:off x="0" y="0"/>
          <a:ext cx="0" cy="0"/>
          <a:chOff x="0" y="0"/>
          <a:chExt cx="0" cy="0"/>
        </a:xfrm>
      </p:grpSpPr>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noRot="1" noMove="1" noResize="1" noEditPoints="1" noAdjustHandles="1" noChangeArrowheads="1" noChangeShapeType="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2" name="Tijdelijke aanduiding voor afbeelding 14">
            <a:extLst>
              <a:ext uri="{FF2B5EF4-FFF2-40B4-BE49-F238E27FC236}">
                <a16:creationId xmlns:a16="http://schemas.microsoft.com/office/drawing/2014/main" id="{8A6CFFA5-3158-C925-CDDF-0BECBD6F6E3D}"/>
              </a:ext>
            </a:extLst>
          </p:cNvPr>
          <p:cNvSpPr>
            <a:spLocks noGrp="1" noRot="1" noMove="1" noResize="1" noEditPoints="1" noAdjustHandles="1" noChangeArrowheads="1" noChangeShapeType="1"/>
          </p:cNvSpPr>
          <p:nvPr>
            <p:ph type="pic" sz="quarter" idx="18" hasCustomPrompt="1"/>
          </p:nvPr>
        </p:nvSpPr>
        <p:spPr>
          <a:xfrm>
            <a:off x="7850909" y="538120"/>
            <a:ext cx="3863089" cy="5781760"/>
          </a:xfrm>
          <a:prstGeom prst="round2DiagRect">
            <a:avLst>
              <a:gd name="adj1" fmla="val 11751"/>
              <a:gd name="adj2" fmla="val 3248"/>
            </a:avLst>
          </a:prstGeom>
          <a:solidFill>
            <a:schemeClr val="bg2"/>
          </a:solidFill>
        </p:spPr>
        <p:txBody>
          <a:bodyPr anchor="ctr"/>
          <a:lstStyle>
            <a:lvl1pPr marL="0" indent="0" algn="ctr">
              <a:buNone/>
              <a:defRPr sz="1200">
                <a:latin typeface="Figtree" pitchFamily="2" charset="0"/>
              </a:defRPr>
            </a:lvl1pPr>
          </a:lstStyle>
          <a:p>
            <a:r>
              <a:rPr lang="nl-NL"/>
              <a:t>Afbeelding</a:t>
            </a:r>
          </a:p>
        </p:txBody>
      </p:sp>
    </p:spTree>
    <p:extLst>
      <p:ext uri="{BB962C8B-B14F-4D97-AF65-F5344CB8AC3E}">
        <p14:creationId xmlns:p14="http://schemas.microsoft.com/office/powerpoint/2010/main" val="29796986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dirty="0"/>
              <a:t>Klikken om de tekststijl van het model te bewerken</a:t>
            </a:r>
          </a:p>
          <a:p>
            <a:pPr lvl="1"/>
            <a:r>
              <a:rPr lang="nl-NL" dirty="0"/>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20612541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1360777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el en tekst en instructies">
    <p:spTree>
      <p:nvGrpSpPr>
        <p:cNvPr id="1" name=""/>
        <p:cNvGrpSpPr/>
        <p:nvPr/>
      </p:nvGrpSpPr>
      <p:grpSpPr>
        <a:xfrm>
          <a:off x="0" y="0"/>
          <a:ext cx="0" cy="0"/>
          <a:chOff x="0" y="0"/>
          <a:chExt cx="0" cy="0"/>
        </a:xfrm>
      </p:grpSpPr>
      <p:sp>
        <p:nvSpPr>
          <p:cNvPr id="3" name="Vrije vorm 2">
            <a:extLst>
              <a:ext uri="{FF2B5EF4-FFF2-40B4-BE49-F238E27FC236}">
                <a16:creationId xmlns:a16="http://schemas.microsoft.com/office/drawing/2014/main" id="{B75146FF-45F7-C032-90AA-9AC85F8BC54A}"/>
              </a:ext>
            </a:extLst>
          </p:cNvPr>
          <p:cNvSpPr/>
          <p:nvPr userDrawn="1"/>
        </p:nvSpPr>
        <p:spPr>
          <a:xfrm>
            <a:off x="7849590" y="289973"/>
            <a:ext cx="4049040" cy="6278054"/>
          </a:xfrm>
          <a:custGeom>
            <a:avLst/>
            <a:gdLst>
              <a:gd name="csX0" fmla="*/ 425569 w 3621558"/>
              <a:gd name="csY0" fmla="*/ 0 h 5781758"/>
              <a:gd name="csX1" fmla="*/ 3503930 w 3621558"/>
              <a:gd name="csY1" fmla="*/ 0 h 5781758"/>
              <a:gd name="csX2" fmla="*/ 3621558 w 3621558"/>
              <a:gd name="csY2" fmla="*/ 117628 h 5781758"/>
              <a:gd name="csX3" fmla="*/ 3621558 w 3621558"/>
              <a:gd name="csY3" fmla="*/ 5356191 h 5781758"/>
              <a:gd name="csX4" fmla="*/ 3281756 w 3621558"/>
              <a:gd name="csY4" fmla="*/ 5773114 h 5781758"/>
              <a:gd name="csX5" fmla="*/ 3196009 w 3621558"/>
              <a:gd name="csY5" fmla="*/ 5781758 h 5781758"/>
              <a:gd name="csX6" fmla="*/ 117618 w 3621558"/>
              <a:gd name="csY6" fmla="*/ 5781758 h 5781758"/>
              <a:gd name="csX7" fmla="*/ 71842 w 3621558"/>
              <a:gd name="csY7" fmla="*/ 5772516 h 5781758"/>
              <a:gd name="csX8" fmla="*/ 0 w 3621558"/>
              <a:gd name="csY8" fmla="*/ 5664132 h 5781758"/>
              <a:gd name="csX9" fmla="*/ 0 w 3621558"/>
              <a:gd name="csY9" fmla="*/ 425569 h 5781758"/>
              <a:gd name="csX10" fmla="*/ 425569 w 3621558"/>
              <a:gd name="csY10" fmla="*/ 0 h 5781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1558" h="5781758">
                <a:moveTo>
                  <a:pt x="425569" y="0"/>
                </a:moveTo>
                <a:lnTo>
                  <a:pt x="3503930" y="0"/>
                </a:lnTo>
                <a:cubicBezTo>
                  <a:pt x="3568894" y="0"/>
                  <a:pt x="3621558" y="52664"/>
                  <a:pt x="3621558" y="117628"/>
                </a:cubicBezTo>
                <a:lnTo>
                  <a:pt x="3621558" y="5356191"/>
                </a:lnTo>
                <a:cubicBezTo>
                  <a:pt x="3621558" y="5561847"/>
                  <a:pt x="3475680" y="5733431"/>
                  <a:pt x="3281756" y="5773114"/>
                </a:cubicBezTo>
                <a:lnTo>
                  <a:pt x="3196009" y="5781758"/>
                </a:lnTo>
                <a:lnTo>
                  <a:pt x="117618" y="5781758"/>
                </a:lnTo>
                <a:lnTo>
                  <a:pt x="71842" y="5772516"/>
                </a:lnTo>
                <a:cubicBezTo>
                  <a:pt x="29624" y="5754659"/>
                  <a:pt x="0" y="5712855"/>
                  <a:pt x="0" y="5664132"/>
                </a:cubicBezTo>
                <a:lnTo>
                  <a:pt x="0" y="425569"/>
                </a:lnTo>
                <a:cubicBezTo>
                  <a:pt x="0" y="190534"/>
                  <a:pt x="190534" y="0"/>
                  <a:pt x="425569"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p>
            <a:pPr algn="ctr"/>
            <a:endParaRPr lang="nl-NL"/>
          </a:p>
        </p:txBody>
      </p:sp>
      <p:sp>
        <p:nvSpPr>
          <p:cNvPr id="13" name="Afgeronde rechthoek 12">
            <a:extLst>
              <a:ext uri="{FF2B5EF4-FFF2-40B4-BE49-F238E27FC236}">
                <a16:creationId xmlns:a16="http://schemas.microsoft.com/office/drawing/2014/main" id="{86CB6872-2DD9-E134-B26D-E4C3EFCF94FC}"/>
              </a:ext>
            </a:extLst>
          </p:cNvPr>
          <p:cNvSpPr/>
          <p:nvPr userDrawn="1"/>
        </p:nvSpPr>
        <p:spPr>
          <a:xfrm>
            <a:off x="7998409" y="5398051"/>
            <a:ext cx="3731269" cy="691620"/>
          </a:xfrm>
          <a:prstGeom prst="roundRect">
            <a:avLst>
              <a:gd name="adj" fmla="val 120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p:cNvSpPr>
          <p:nvPr>
            <p:ph type="body" sz="quarter" idx="16" hasCustomPrompt="1"/>
          </p:nvPr>
        </p:nvSpPr>
        <p:spPr>
          <a:xfrm>
            <a:off x="628664" y="673696"/>
            <a:ext cx="6901690" cy="1015860"/>
          </a:xfrm>
          <a:prstGeom prst="rect">
            <a:avLst/>
          </a:prstGeom>
        </p:spPr>
        <p:txBody>
          <a:bodyPr>
            <a:normAutofit/>
          </a:bodyPr>
          <a:lstStyle>
            <a:lvl1pPr marL="0" indent="0">
              <a:lnSpc>
                <a:spcPts val="3000"/>
              </a:lnSpc>
              <a:spcBef>
                <a:spcPts val="0"/>
              </a:spcBef>
              <a:buNone/>
              <a:defRPr sz="3000" b="1" spc="0" baseline="0">
                <a:solidFill>
                  <a:schemeClr val="tx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 en tekst</a:t>
            </a:r>
          </a:p>
        </p:txBody>
      </p:sp>
      <p:sp>
        <p:nvSpPr>
          <p:cNvPr id="5" name="Tijdelijke aanduiding voor tekst 4">
            <a:extLst>
              <a:ext uri="{FF2B5EF4-FFF2-40B4-BE49-F238E27FC236}">
                <a16:creationId xmlns:a16="http://schemas.microsoft.com/office/drawing/2014/main" id="{D767F65D-077F-1C47-967E-14C05EC8D440}"/>
              </a:ext>
            </a:extLst>
          </p:cNvPr>
          <p:cNvSpPr>
            <a:spLocks noGrp="1"/>
          </p:cNvSpPr>
          <p:nvPr>
            <p:ph type="body" sz="quarter" idx="17"/>
          </p:nvPr>
        </p:nvSpPr>
        <p:spPr>
          <a:xfrm>
            <a:off x="628662" y="1689557"/>
            <a:ext cx="6901691" cy="4627970"/>
          </a:xfrm>
          <a:prstGeom prst="rect">
            <a:avLst/>
          </a:prstGeom>
        </p:spPr>
        <p:txBody>
          <a:bodyPr>
            <a:normAutofit/>
          </a:bodyPr>
          <a:lstStyle>
            <a:lvl1pPr>
              <a:lnSpc>
                <a:spcPts val="2000"/>
              </a:lnSpc>
              <a:spcBef>
                <a:spcPts val="0"/>
              </a:spcBef>
              <a:spcAft>
                <a:spcPts val="600"/>
              </a:spcAft>
              <a:defRPr lang="nl-NL" sz="1800" b="0" kern="1200" dirty="0" smtClean="0">
                <a:solidFill>
                  <a:srgbClr val="000000"/>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rgbClr val="000000"/>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
        <p:nvSpPr>
          <p:cNvPr id="6" name="Tijdelijke aanduiding voor tekst 5">
            <a:extLst>
              <a:ext uri="{FF2B5EF4-FFF2-40B4-BE49-F238E27FC236}">
                <a16:creationId xmlns:a16="http://schemas.microsoft.com/office/drawing/2014/main" id="{9268B053-6E61-457D-DB39-6FCAC7D99779}"/>
              </a:ext>
            </a:extLst>
          </p:cNvPr>
          <p:cNvSpPr>
            <a:spLocks noGrp="1"/>
          </p:cNvSpPr>
          <p:nvPr>
            <p:ph type="body" sz="quarter" idx="18" hasCustomPrompt="1"/>
          </p:nvPr>
        </p:nvSpPr>
        <p:spPr>
          <a:xfrm>
            <a:off x="7998409" y="547190"/>
            <a:ext cx="3731269" cy="684335"/>
          </a:xfrm>
          <a:prstGeom prst="rect">
            <a:avLst/>
          </a:prstGeom>
        </p:spPr>
        <p:txBody>
          <a:bodyPr>
            <a:normAutofit/>
          </a:bodyPr>
          <a:lstStyle>
            <a:lvl1pPr algn="ctr">
              <a:buFontTx/>
              <a:buNone/>
              <a:defRPr b="1" i="0">
                <a:solidFill>
                  <a:schemeClr val="bg1"/>
                </a:solidFill>
                <a:latin typeface="Segoe UI" panose="020B0502040204020203" pitchFamily="34" charset="0"/>
                <a:cs typeface="Segoe UI" panose="020B0502040204020203" pitchFamily="34" charset="0"/>
              </a:defRPr>
            </a:lvl1pPr>
          </a:lstStyle>
          <a:p>
            <a:pPr lvl="0"/>
            <a:r>
              <a:rPr lang="nl-NL"/>
              <a:t>Titel</a:t>
            </a:r>
          </a:p>
        </p:txBody>
      </p:sp>
      <p:sp>
        <p:nvSpPr>
          <p:cNvPr id="7" name="Tijdelijke aanduiding voor tekst 5">
            <a:extLst>
              <a:ext uri="{FF2B5EF4-FFF2-40B4-BE49-F238E27FC236}">
                <a16:creationId xmlns:a16="http://schemas.microsoft.com/office/drawing/2014/main" id="{1B0DC77B-8EF8-D84F-481B-206AA8978C97}"/>
              </a:ext>
            </a:extLst>
          </p:cNvPr>
          <p:cNvSpPr>
            <a:spLocks noGrp="1"/>
          </p:cNvSpPr>
          <p:nvPr>
            <p:ph type="body" sz="quarter" idx="19" hasCustomPrompt="1"/>
          </p:nvPr>
        </p:nvSpPr>
        <p:spPr>
          <a:xfrm>
            <a:off x="7998409" y="4836379"/>
            <a:ext cx="3731269" cy="478811"/>
          </a:xfrm>
          <a:prstGeom prst="rect">
            <a:avLst/>
          </a:prstGeom>
        </p:spPr>
        <p:txBody>
          <a:bodyPr>
            <a:normAutofit/>
          </a:bodyPr>
          <a:lstStyle>
            <a:lvl1pPr algn="ctr">
              <a:buFontTx/>
              <a:buNone/>
              <a:defRPr sz="1400" b="1" i="0">
                <a:solidFill>
                  <a:schemeClr val="bg1"/>
                </a:solidFill>
                <a:latin typeface="Segoe UI" panose="020B0502040204020203" pitchFamily="34" charset="0"/>
                <a:cs typeface="Segoe UI" panose="020B0502040204020203" pitchFamily="34" charset="0"/>
              </a:defRPr>
            </a:lvl1pPr>
          </a:lstStyle>
          <a:p>
            <a:pPr lvl="0"/>
            <a:r>
              <a:rPr lang="nl-NL"/>
              <a:t>Vul hier in waar het geldig is en voor wie</a:t>
            </a:r>
          </a:p>
        </p:txBody>
      </p:sp>
      <p:pic>
        <p:nvPicPr>
          <p:cNvPr id="9" name="Afbeelding 8">
            <a:extLst>
              <a:ext uri="{FF2B5EF4-FFF2-40B4-BE49-F238E27FC236}">
                <a16:creationId xmlns:a16="http://schemas.microsoft.com/office/drawing/2014/main" id="{FED7A48D-485F-3909-4E16-114F290ED1CB}"/>
              </a:ext>
            </a:extLst>
          </p:cNvPr>
          <p:cNvPicPr>
            <a:picLocks noChangeAspect="1"/>
          </p:cNvPicPr>
          <p:nvPr userDrawn="1"/>
        </p:nvPicPr>
        <p:blipFill>
          <a:blip r:embed="rId2"/>
          <a:srcRect l="3542" t="83799" r="4601" b="4766"/>
          <a:stretch>
            <a:fillRect/>
          </a:stretch>
        </p:blipFill>
        <p:spPr>
          <a:xfrm>
            <a:off x="8228458" y="5467653"/>
            <a:ext cx="3003549" cy="539157"/>
          </a:xfrm>
          <a:prstGeom prst="rect">
            <a:avLst/>
          </a:prstGeom>
        </p:spPr>
      </p:pic>
      <p:sp>
        <p:nvSpPr>
          <p:cNvPr id="12" name="Afgeronde rechthoek 11">
            <a:extLst>
              <a:ext uri="{FF2B5EF4-FFF2-40B4-BE49-F238E27FC236}">
                <a16:creationId xmlns:a16="http://schemas.microsoft.com/office/drawing/2014/main" id="{EC1A3BE9-73B9-893F-E1B5-643FFC47AA8B}"/>
              </a:ext>
            </a:extLst>
          </p:cNvPr>
          <p:cNvSpPr/>
          <p:nvPr userDrawn="1"/>
        </p:nvSpPr>
        <p:spPr>
          <a:xfrm>
            <a:off x="7998409" y="1289207"/>
            <a:ext cx="3731269" cy="3464311"/>
          </a:xfrm>
          <a:prstGeom prst="roundRect">
            <a:avLst>
              <a:gd name="adj" fmla="val 372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Afgeronde rechthoek 13">
            <a:extLst>
              <a:ext uri="{FF2B5EF4-FFF2-40B4-BE49-F238E27FC236}">
                <a16:creationId xmlns:a16="http://schemas.microsoft.com/office/drawing/2014/main" id="{84EFD191-6B79-5C43-9990-D01517929E27}"/>
              </a:ext>
            </a:extLst>
          </p:cNvPr>
          <p:cNvSpPr/>
          <p:nvPr userDrawn="1"/>
        </p:nvSpPr>
        <p:spPr>
          <a:xfrm>
            <a:off x="8114567" y="4213591"/>
            <a:ext cx="3479009" cy="425432"/>
          </a:xfrm>
          <a:prstGeom prst="roundRect">
            <a:avLst>
              <a:gd name="adj" fmla="val 1013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Graphic 15" descr="Waarschuwing met effen opvulling">
            <a:extLst>
              <a:ext uri="{FF2B5EF4-FFF2-40B4-BE49-F238E27FC236}">
                <a16:creationId xmlns:a16="http://schemas.microsoft.com/office/drawing/2014/main" id="{B888ABF5-175B-DC33-3692-B2749CDF09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81419" y="4311380"/>
            <a:ext cx="208987" cy="208987"/>
          </a:xfrm>
          <a:prstGeom prst="rect">
            <a:avLst/>
          </a:prstGeom>
        </p:spPr>
      </p:pic>
      <p:sp>
        <p:nvSpPr>
          <p:cNvPr id="18" name="Tijdelijke aanduiding voor tekst 17">
            <a:extLst>
              <a:ext uri="{FF2B5EF4-FFF2-40B4-BE49-F238E27FC236}">
                <a16:creationId xmlns:a16="http://schemas.microsoft.com/office/drawing/2014/main" id="{C43DCE9E-33CE-AD90-EE4A-28FA33826220}"/>
              </a:ext>
            </a:extLst>
          </p:cNvPr>
          <p:cNvSpPr>
            <a:spLocks noGrp="1"/>
          </p:cNvSpPr>
          <p:nvPr>
            <p:ph type="body" sz="quarter" idx="20" hasCustomPrompt="1"/>
          </p:nvPr>
        </p:nvSpPr>
        <p:spPr>
          <a:xfrm>
            <a:off x="8440738" y="4262142"/>
            <a:ext cx="3083821" cy="319247"/>
          </a:xfrm>
          <a:prstGeom prst="rect">
            <a:avLst/>
          </a:prstGeom>
        </p:spPr>
        <p:txBody>
          <a:bodyPr anchor="ctr" anchorCtr="0">
            <a:normAutofit/>
          </a:bodyPr>
          <a:lstStyle>
            <a:lvl1pPr marL="0" indent="0">
              <a:buFontTx/>
              <a:buNone/>
              <a:defRPr sz="1000" b="1" i="0">
                <a:solidFill>
                  <a:schemeClr val="bg1"/>
                </a:solidFill>
                <a:latin typeface="Segoe UI Semibold" panose="020B0702040204020203" pitchFamily="34" charset="0"/>
                <a:cs typeface="Segoe UI Semibold" panose="020B0702040204020203" pitchFamily="34" charset="0"/>
              </a:defRPr>
            </a:lvl1pPr>
            <a:lvl2pPr>
              <a:buFontTx/>
              <a:buNone/>
              <a:defRPr b="1" i="0">
                <a:solidFill>
                  <a:schemeClr val="bg1"/>
                </a:solidFill>
                <a:latin typeface="Segoe UI Semibold" panose="020B0702040204020203" pitchFamily="34" charset="0"/>
                <a:cs typeface="Segoe UI Semibold" panose="020B0702040204020203" pitchFamily="34" charset="0"/>
              </a:defRPr>
            </a:lvl2pPr>
            <a:lvl3pPr>
              <a:buFontTx/>
              <a:buNone/>
              <a:defRPr b="1" i="0">
                <a:solidFill>
                  <a:schemeClr val="bg1"/>
                </a:solidFill>
                <a:latin typeface="Segoe UI Semibold" panose="020B0702040204020203" pitchFamily="34" charset="0"/>
                <a:cs typeface="Segoe UI Semibold" panose="020B0702040204020203" pitchFamily="34" charset="0"/>
              </a:defRPr>
            </a:lvl3pPr>
            <a:lvl4pPr>
              <a:buFontTx/>
              <a:buNone/>
              <a:defRPr b="1" i="0">
                <a:solidFill>
                  <a:schemeClr val="bg1"/>
                </a:solidFill>
                <a:latin typeface="Segoe UI Semibold" panose="020B0702040204020203" pitchFamily="34" charset="0"/>
                <a:cs typeface="Segoe UI Semibold" panose="020B0702040204020203" pitchFamily="34" charset="0"/>
              </a:defRPr>
            </a:lvl4pPr>
            <a:lvl5pPr>
              <a:buFontTx/>
              <a:buNone/>
              <a:defRPr b="1" i="0">
                <a:solidFill>
                  <a:schemeClr val="bg1"/>
                </a:solidFill>
                <a:latin typeface="Segoe UI Semibold" panose="020B0702040204020203" pitchFamily="34" charset="0"/>
                <a:cs typeface="Segoe UI Semibold" panose="020B0702040204020203" pitchFamily="34" charset="0"/>
              </a:defRPr>
            </a:lvl5pPr>
          </a:lstStyle>
          <a:p>
            <a:pPr lvl="0"/>
            <a:r>
              <a:rPr lang="nl-NL"/>
              <a:t>Typ hier waar je problemen kunt melden</a:t>
            </a:r>
          </a:p>
        </p:txBody>
      </p:sp>
      <p:pic>
        <p:nvPicPr>
          <p:cNvPr id="22" name="Afbeelding 21">
            <a:extLst>
              <a:ext uri="{FF2B5EF4-FFF2-40B4-BE49-F238E27FC236}">
                <a16:creationId xmlns:a16="http://schemas.microsoft.com/office/drawing/2014/main" id="{AC623BD8-B3D7-7424-3A17-DFDFA55B667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06008" y="1411418"/>
            <a:ext cx="3497597" cy="2222751"/>
          </a:xfrm>
          <a:prstGeom prst="rect">
            <a:avLst/>
          </a:prstGeom>
        </p:spPr>
      </p:pic>
      <p:sp>
        <p:nvSpPr>
          <p:cNvPr id="24" name="Tijdelijke aanduiding voor tekst 23">
            <a:extLst>
              <a:ext uri="{FF2B5EF4-FFF2-40B4-BE49-F238E27FC236}">
                <a16:creationId xmlns:a16="http://schemas.microsoft.com/office/drawing/2014/main" id="{7AA2450E-EEDE-3EF4-BA66-A5733D65833C}"/>
              </a:ext>
            </a:extLst>
          </p:cNvPr>
          <p:cNvSpPr>
            <a:spLocks noGrp="1"/>
          </p:cNvSpPr>
          <p:nvPr>
            <p:ph type="body" sz="quarter" idx="21" hasCustomPrompt="1"/>
          </p:nvPr>
        </p:nvSpPr>
        <p:spPr>
          <a:xfrm>
            <a:off x="8110784"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5" name="Tijdelijke aanduiding voor tekst 23">
            <a:extLst>
              <a:ext uri="{FF2B5EF4-FFF2-40B4-BE49-F238E27FC236}">
                <a16:creationId xmlns:a16="http://schemas.microsoft.com/office/drawing/2014/main" id="{D68B9A56-4D47-821A-F8EB-E4269D1641F8}"/>
              </a:ext>
            </a:extLst>
          </p:cNvPr>
          <p:cNvSpPr>
            <a:spLocks noGrp="1"/>
          </p:cNvSpPr>
          <p:nvPr>
            <p:ph type="body" sz="quarter" idx="30" hasCustomPrompt="1"/>
          </p:nvPr>
        </p:nvSpPr>
        <p:spPr>
          <a:xfrm>
            <a:off x="10697608"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6" name="Tijdelijke aanduiding voor tekst 23">
            <a:extLst>
              <a:ext uri="{FF2B5EF4-FFF2-40B4-BE49-F238E27FC236}">
                <a16:creationId xmlns:a16="http://schemas.microsoft.com/office/drawing/2014/main" id="{192EF401-CBE1-6EA4-B642-6D7D3356DE21}"/>
              </a:ext>
            </a:extLst>
          </p:cNvPr>
          <p:cNvSpPr>
            <a:spLocks noGrp="1"/>
          </p:cNvSpPr>
          <p:nvPr>
            <p:ph type="body" sz="quarter" idx="31" hasCustomPrompt="1"/>
          </p:nvPr>
        </p:nvSpPr>
        <p:spPr>
          <a:xfrm>
            <a:off x="8954493" y="2253056"/>
            <a:ext cx="923182"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7" name="Tijdelijke aanduiding voor tekst 23">
            <a:extLst>
              <a:ext uri="{FF2B5EF4-FFF2-40B4-BE49-F238E27FC236}">
                <a16:creationId xmlns:a16="http://schemas.microsoft.com/office/drawing/2014/main" id="{8694A2C9-A734-7A76-2CD6-7783183FF7B2}"/>
              </a:ext>
            </a:extLst>
          </p:cNvPr>
          <p:cNvSpPr>
            <a:spLocks noGrp="1"/>
          </p:cNvSpPr>
          <p:nvPr>
            <p:ph type="body" sz="quarter" idx="32" hasCustomPrompt="1"/>
          </p:nvPr>
        </p:nvSpPr>
        <p:spPr>
          <a:xfrm>
            <a:off x="9853900" y="2253056"/>
            <a:ext cx="867484" cy="346477"/>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8" name="Tijdelijke aanduiding voor tekst 23">
            <a:extLst>
              <a:ext uri="{FF2B5EF4-FFF2-40B4-BE49-F238E27FC236}">
                <a16:creationId xmlns:a16="http://schemas.microsoft.com/office/drawing/2014/main" id="{6E4ACD56-63D5-505E-108E-6AAEF334A0C9}"/>
              </a:ext>
            </a:extLst>
          </p:cNvPr>
          <p:cNvSpPr>
            <a:spLocks noGrp="1"/>
          </p:cNvSpPr>
          <p:nvPr>
            <p:ph type="body" sz="quarter" idx="33" hasCustomPrompt="1"/>
          </p:nvPr>
        </p:nvSpPr>
        <p:spPr>
          <a:xfrm>
            <a:off x="9293274" y="3676314"/>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39" name="Tijdelijke aanduiding voor tekst 23">
            <a:extLst>
              <a:ext uri="{FF2B5EF4-FFF2-40B4-BE49-F238E27FC236}">
                <a16:creationId xmlns:a16="http://schemas.microsoft.com/office/drawing/2014/main" id="{9DF2F03A-4999-4D96-3BAE-0663F7E67E3B}"/>
              </a:ext>
            </a:extLst>
          </p:cNvPr>
          <p:cNvSpPr>
            <a:spLocks noGrp="1"/>
          </p:cNvSpPr>
          <p:nvPr>
            <p:ph type="body" sz="quarter" idx="34" hasCustomPrompt="1"/>
          </p:nvPr>
        </p:nvSpPr>
        <p:spPr>
          <a:xfrm>
            <a:off x="8225141" y="3682720"/>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
        <p:nvSpPr>
          <p:cNvPr id="40" name="Tijdelijke aanduiding voor tekst 23">
            <a:extLst>
              <a:ext uri="{FF2B5EF4-FFF2-40B4-BE49-F238E27FC236}">
                <a16:creationId xmlns:a16="http://schemas.microsoft.com/office/drawing/2014/main" id="{B0CF23B2-79A0-1D59-2CAB-1B838B99D8CD}"/>
              </a:ext>
            </a:extLst>
          </p:cNvPr>
          <p:cNvSpPr>
            <a:spLocks noGrp="1"/>
          </p:cNvSpPr>
          <p:nvPr>
            <p:ph type="body" sz="quarter" idx="35" hasCustomPrompt="1"/>
          </p:nvPr>
        </p:nvSpPr>
        <p:spPr>
          <a:xfrm>
            <a:off x="10361406" y="3669908"/>
            <a:ext cx="1078331" cy="403084"/>
          </a:xfrm>
          <a:prstGeom prst="rect">
            <a:avLst/>
          </a:prstGeom>
        </p:spPr>
        <p:txBody>
          <a:bodyPr/>
          <a:lstStyle>
            <a:lvl1pPr marL="0" indent="0" algn="ctr">
              <a:buFontTx/>
              <a:buNone/>
              <a:defRPr sz="800" b="1" i="0">
                <a:latin typeface="Segoe UI Semibold" panose="020B0702040204020203" pitchFamily="34" charset="0"/>
                <a:cs typeface="Segoe UI Semibold" panose="020B0702040204020203" pitchFamily="34" charset="0"/>
              </a:defRPr>
            </a:lvl1pPr>
            <a:lvl2pPr>
              <a:buFontTx/>
              <a:buNone/>
              <a:defRPr sz="1000" b="1" i="0">
                <a:latin typeface="Segoe UI Semibold" panose="020B0702040204020203" pitchFamily="34" charset="0"/>
                <a:cs typeface="Segoe UI Semibold" panose="020B0702040204020203" pitchFamily="34" charset="0"/>
              </a:defRPr>
            </a:lvl2pPr>
            <a:lvl3pPr>
              <a:buFontTx/>
              <a:buNone/>
              <a:defRPr sz="1000" b="1" i="0">
                <a:latin typeface="Segoe UI Semibold" panose="020B0702040204020203" pitchFamily="34" charset="0"/>
                <a:cs typeface="Segoe UI Semibold" panose="020B0702040204020203" pitchFamily="34" charset="0"/>
              </a:defRPr>
            </a:lvl3pPr>
            <a:lvl4pPr>
              <a:buFontTx/>
              <a:buNone/>
              <a:defRPr sz="1000" b="1" i="0">
                <a:latin typeface="Segoe UI Semibold" panose="020B0702040204020203" pitchFamily="34" charset="0"/>
                <a:cs typeface="Segoe UI Semibold" panose="020B0702040204020203" pitchFamily="34" charset="0"/>
              </a:defRPr>
            </a:lvl4pPr>
            <a:lvl5pPr>
              <a:buFontTx/>
              <a:buNone/>
              <a:defRPr sz="1000" b="1" i="0">
                <a:latin typeface="Segoe UI Semibold" panose="020B0702040204020203" pitchFamily="34" charset="0"/>
                <a:cs typeface="Segoe UI Semibold" panose="020B0702040204020203" pitchFamily="34" charset="0"/>
              </a:defRPr>
            </a:lvl5pPr>
          </a:lstStyle>
          <a:p>
            <a:pPr lvl="0"/>
            <a:r>
              <a:rPr lang="nl-NL"/>
              <a:t>Icoon</a:t>
            </a:r>
          </a:p>
        </p:txBody>
      </p:sp>
    </p:spTree>
    <p:extLst>
      <p:ext uri="{BB962C8B-B14F-4D97-AF65-F5344CB8AC3E}">
        <p14:creationId xmlns:p14="http://schemas.microsoft.com/office/powerpoint/2010/main" val="3051005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uw vlak met tekst">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1" name="Tijdelijke aanduiding voor tekst 18">
            <a:extLst>
              <a:ext uri="{FF2B5EF4-FFF2-40B4-BE49-F238E27FC236}">
                <a16:creationId xmlns:a16="http://schemas.microsoft.com/office/drawing/2014/main" id="{07737D2D-2C43-6B51-B5D3-611FCCEC9E1A}"/>
              </a:ext>
            </a:extLst>
          </p:cNvPr>
          <p:cNvSpPr>
            <a:spLocks noGrp="1" noRot="1" noMove="1" noResize="1" noEditPoints="1" noAdjustHandles="1" noChangeArrowheads="1" noChangeShapeType="1"/>
          </p:cNvSpPr>
          <p:nvPr>
            <p:ph type="body" sz="quarter" idx="16" hasCustomPrompt="1"/>
          </p:nvPr>
        </p:nvSpPr>
        <p:spPr>
          <a:xfrm>
            <a:off x="914413" y="883246"/>
            <a:ext cx="10334612" cy="477054"/>
          </a:xfrm>
          <a:prstGeom prst="rect">
            <a:avLst/>
          </a:prstGeom>
        </p:spPr>
        <p:txBody>
          <a:bodyPr>
            <a:normAutofit/>
          </a:bodyPr>
          <a:lstStyle>
            <a:lvl1pPr marL="0" indent="0">
              <a:lnSpc>
                <a:spcPts val="3000"/>
              </a:lnSpc>
              <a:spcBef>
                <a:spcPts val="0"/>
              </a:spcBef>
              <a:buNone/>
              <a:defRPr sz="3000" b="1" spc="0" baseline="0">
                <a:solidFill>
                  <a:schemeClr val="bg1"/>
                </a:solidFill>
                <a:latin typeface="Segoe UI" panose="020B0502040204020203" pitchFamily="34" charset="0"/>
                <a:cs typeface="Segoe UI" panose="020B0502040204020203" pitchFamily="34" charset="0"/>
              </a:defRPr>
            </a:lvl1pPr>
            <a:lvl2pPr marL="457200" indent="0">
              <a:buNone/>
              <a:defRPr b="1">
                <a:latin typeface="+mj-lt"/>
              </a:defRPr>
            </a:lvl2pPr>
            <a:lvl3pPr marL="914400" indent="0">
              <a:buNone/>
              <a:defRPr b="1">
                <a:latin typeface="+mj-lt"/>
              </a:defRPr>
            </a:lvl3pPr>
            <a:lvl4pPr marL="1371600" indent="0">
              <a:buNone/>
              <a:defRPr b="1">
                <a:latin typeface="+mj-lt"/>
              </a:defRPr>
            </a:lvl4pPr>
            <a:lvl5pPr marL="1828800" indent="0">
              <a:buNone/>
              <a:defRPr b="1">
                <a:latin typeface="+mj-lt"/>
              </a:defRPr>
            </a:lvl5pPr>
          </a:lstStyle>
          <a:p>
            <a:pPr lvl="0"/>
            <a:r>
              <a:rPr lang="nl-NL"/>
              <a:t>Titel</a:t>
            </a:r>
          </a:p>
        </p:txBody>
      </p:sp>
      <p:sp>
        <p:nvSpPr>
          <p:cNvPr id="10" name="Tijdelijke aanduiding voor tekst 4">
            <a:extLst>
              <a:ext uri="{FF2B5EF4-FFF2-40B4-BE49-F238E27FC236}">
                <a16:creationId xmlns:a16="http://schemas.microsoft.com/office/drawing/2014/main" id="{CBC1E881-13F5-1CA3-BCF1-520C8F2B5B89}"/>
              </a:ext>
            </a:extLst>
          </p:cNvPr>
          <p:cNvSpPr>
            <a:spLocks noGrp="1" noRot="1" noMove="1" noResize="1" noEditPoints="1" noAdjustHandles="1" noChangeArrowheads="1" noChangeShapeType="1"/>
          </p:cNvSpPr>
          <p:nvPr>
            <p:ph type="body" sz="quarter" idx="17"/>
          </p:nvPr>
        </p:nvSpPr>
        <p:spPr>
          <a:xfrm>
            <a:off x="914412" y="1689556"/>
            <a:ext cx="10334611" cy="4285197"/>
          </a:xfrm>
          <a:prstGeom prst="rect">
            <a:avLst/>
          </a:prstGeom>
        </p:spPr>
        <p:txBody>
          <a:bodyPr>
            <a:normAutofit/>
          </a:bodyPr>
          <a:lstStyle>
            <a:lvl1pPr>
              <a:lnSpc>
                <a:spcPts val="2000"/>
              </a:lnSpc>
              <a:spcBef>
                <a:spcPts val="0"/>
              </a:spcBef>
              <a:spcAft>
                <a:spcPts val="600"/>
              </a:spcAft>
              <a:defRPr lang="nl-NL" sz="18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820397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ote tekst op blauwe achtergrond">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E570583B-4132-E407-BA3F-16E0BC4B539C}"/>
              </a:ext>
            </a:extLst>
          </p:cNvPr>
          <p:cNvSpPr>
            <a:spLocks noGrp="1" noRot="1" noMove="1" noResize="1" noEditPoints="1" noAdjustHandles="1" noChangeArrowheads="1" noChangeShapeType="1"/>
          </p:cNvSpPr>
          <p:nvPr userDrawn="1"/>
        </p:nvSpPr>
        <p:spPr>
          <a:xfrm>
            <a:off x="539640" y="547723"/>
            <a:ext cx="11112720" cy="5762553"/>
          </a:xfrm>
          <a:custGeom>
            <a:avLst/>
            <a:gdLst>
              <a:gd name="csX0" fmla="*/ 263786 w 7976041"/>
              <a:gd name="csY0" fmla="*/ 0 h 4463390"/>
              <a:gd name="csX1" fmla="*/ 7902172 w 7976041"/>
              <a:gd name="csY1" fmla="*/ 0 h 4463390"/>
              <a:gd name="csX2" fmla="*/ 7976041 w 7976041"/>
              <a:gd name="csY2" fmla="*/ 73869 h 4463390"/>
              <a:gd name="csX3" fmla="*/ 7976041 w 7976041"/>
              <a:gd name="csY3" fmla="*/ 4199605 h 4463390"/>
              <a:gd name="csX4" fmla="*/ 7765417 w 7976041"/>
              <a:gd name="csY4" fmla="*/ 4458032 h 4463390"/>
              <a:gd name="csX5" fmla="*/ 7712265 w 7976041"/>
              <a:gd name="csY5" fmla="*/ 4463390 h 4463390"/>
              <a:gd name="csX6" fmla="*/ 73864 w 7976041"/>
              <a:gd name="csY6" fmla="*/ 4463390 h 4463390"/>
              <a:gd name="csX7" fmla="*/ 45116 w 7976041"/>
              <a:gd name="csY7" fmla="*/ 4457586 h 4463390"/>
              <a:gd name="csX8" fmla="*/ 0 w 7976041"/>
              <a:gd name="csY8" fmla="*/ 4389522 h 4463390"/>
              <a:gd name="csX9" fmla="*/ 0 w 7976041"/>
              <a:gd name="csY9" fmla="*/ 263786 h 4463390"/>
              <a:gd name="csX10" fmla="*/ 263786 w 7976041"/>
              <a:gd name="csY10" fmla="*/ 0 h 4463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976041" h="4463390">
                <a:moveTo>
                  <a:pt x="263786" y="0"/>
                </a:moveTo>
                <a:lnTo>
                  <a:pt x="7902172" y="0"/>
                </a:lnTo>
                <a:cubicBezTo>
                  <a:pt x="7942969" y="0"/>
                  <a:pt x="7976041" y="33072"/>
                  <a:pt x="7976041" y="73869"/>
                </a:cubicBezTo>
                <a:lnTo>
                  <a:pt x="7976041" y="4199605"/>
                </a:lnTo>
                <a:cubicBezTo>
                  <a:pt x="7976041" y="4327080"/>
                  <a:pt x="7885620" y="4433435"/>
                  <a:pt x="7765417" y="4458032"/>
                </a:cubicBezTo>
                <a:lnTo>
                  <a:pt x="7712265" y="4463390"/>
                </a:lnTo>
                <a:lnTo>
                  <a:pt x="73864" y="4463390"/>
                </a:lnTo>
                <a:lnTo>
                  <a:pt x="45116" y="4457586"/>
                </a:lnTo>
                <a:cubicBezTo>
                  <a:pt x="18603" y="4446372"/>
                  <a:pt x="0" y="4420120"/>
                  <a:pt x="0" y="4389522"/>
                </a:cubicBezTo>
                <a:lnTo>
                  <a:pt x="0" y="263786"/>
                </a:lnTo>
                <a:cubicBezTo>
                  <a:pt x="0" y="118101"/>
                  <a:pt x="118101" y="0"/>
                  <a:pt x="263786"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0" name="Tijdelijke aanduiding voor tekst 4">
            <a:extLst>
              <a:ext uri="{FF2B5EF4-FFF2-40B4-BE49-F238E27FC236}">
                <a16:creationId xmlns:a16="http://schemas.microsoft.com/office/drawing/2014/main" id="{CBC1E881-13F5-1CA3-BCF1-520C8F2B5B89}"/>
              </a:ext>
            </a:extLst>
          </p:cNvPr>
          <p:cNvSpPr>
            <a:spLocks noGrp="1"/>
          </p:cNvSpPr>
          <p:nvPr>
            <p:ph type="body" sz="quarter" idx="17"/>
          </p:nvPr>
        </p:nvSpPr>
        <p:spPr>
          <a:xfrm>
            <a:off x="914412" y="949124"/>
            <a:ext cx="10334611" cy="5025629"/>
          </a:xfrm>
          <a:prstGeom prst="rect">
            <a:avLst/>
          </a:prstGeom>
        </p:spPr>
        <p:txBody>
          <a:bodyPr anchor="ctr" anchorCtr="0">
            <a:normAutofit/>
          </a:bodyPr>
          <a:lstStyle>
            <a:lvl1pPr marL="0" indent="0">
              <a:lnSpc>
                <a:spcPct val="100000"/>
              </a:lnSpc>
              <a:spcBef>
                <a:spcPts val="0"/>
              </a:spcBef>
              <a:spcAft>
                <a:spcPts val="1200"/>
              </a:spcAft>
              <a:buFontTx/>
              <a:buNone/>
              <a:defRPr lang="nl-NL" sz="3000" b="0" kern="1200" dirty="0" smtClean="0">
                <a:solidFill>
                  <a:schemeClr val="bg1"/>
                </a:solidFill>
                <a:latin typeface="Segoe UI" panose="020B0502040204020203" pitchFamily="34" charset="0"/>
                <a:ea typeface="+mn-ea"/>
                <a:cs typeface="Segoe UI" panose="020B0502040204020203" pitchFamily="34" charset="0"/>
              </a:defRPr>
            </a:lvl1pPr>
            <a:lvl2pPr marL="469800">
              <a:lnSpc>
                <a:spcPts val="2000"/>
              </a:lnSpc>
              <a:spcBef>
                <a:spcPts val="0"/>
              </a:spcBef>
              <a:spcAft>
                <a:spcPts val="600"/>
              </a:spcAft>
              <a:buFont typeface="Systeemlettertype regulier"/>
              <a:buChar char="⁃"/>
              <a:defRPr sz="1800" b="0" i="0">
                <a:solidFill>
                  <a:schemeClr val="bg1"/>
                </a:solidFill>
                <a:latin typeface="Segoe UI" panose="020B0502040204020203" pitchFamily="34" charset="0"/>
                <a:cs typeface="Segoe UI" panose="020B0502040204020203" pitchFamily="34" charset="0"/>
              </a:defRPr>
            </a:lvl2pPr>
          </a:lstStyle>
          <a:p>
            <a:pPr lvl="0"/>
            <a:r>
              <a:rPr lang="nl-NL"/>
              <a:t>Klikken om de tekststijl van het model te bewerken</a:t>
            </a:r>
          </a:p>
        </p:txBody>
      </p:sp>
    </p:spTree>
    <p:extLst>
      <p:ext uri="{BB962C8B-B14F-4D97-AF65-F5344CB8AC3E}">
        <p14:creationId xmlns:p14="http://schemas.microsoft.com/office/powerpoint/2010/main" val="34209947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61194"/>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677" r:id="rId3"/>
    <p:sldLayoutId id="2147483687" r:id="rId4"/>
    <p:sldLayoutId id="2147483697" r:id="rId5"/>
    <p:sldLayoutId id="2147483700" r:id="rId6"/>
    <p:sldLayoutId id="2147483701" r:id="rId7"/>
    <p:sldLayoutId id="2147483676" r:id="rId8"/>
    <p:sldLayoutId id="2147483699" r:id="rId9"/>
    <p:sldLayoutId id="2147483698" r:id="rId10"/>
    <p:sldLayoutId id="2147483693" r:id="rId11"/>
    <p:sldLayoutId id="2147483689" r:id="rId12"/>
    <p:sldLayoutId id="2147483696" r:id="rId13"/>
    <p:sldLayoutId id="2147483691" r:id="rId14"/>
    <p:sldLayoutId id="2147483692" r:id="rId15"/>
    <p:sldLayoutId id="2147483694" r:id="rId16"/>
    <p:sldLayoutId id="2147483685" r:id="rId17"/>
    <p:sldLayoutId id="2147483702" r:id="rId18"/>
    <p:sldLayoutId id="2147483703"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19.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3.png"/><Relationship Id="rId5" Type="http://schemas.openxmlformats.org/officeDocument/2006/relationships/image" Target="../media/image20.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png"/><Relationship Id="rId5" Type="http://schemas.openxmlformats.org/officeDocument/2006/relationships/image" Target="../media/image21.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22.jp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png"/><Relationship Id="rId5" Type="http://schemas.openxmlformats.org/officeDocument/2006/relationships/image" Target="../media/image23.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png"/><Relationship Id="rId5" Type="http://schemas.openxmlformats.org/officeDocument/2006/relationships/image" Target="../media/image24.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3.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png"/><Relationship Id="rId5" Type="http://schemas.openxmlformats.org/officeDocument/2006/relationships/image" Target="../media/image25.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13.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13.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13.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13.png"/><Relationship Id="rId5" Type="http://schemas.openxmlformats.org/officeDocument/2006/relationships/image" Target="../media/image26.jpe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3.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13.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27.mov"/><Relationship Id="rId1" Type="http://schemas.microsoft.com/office/2007/relationships/media" Target="../media/media27.mov"/><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8.mp3"/><Relationship Id="rId1" Type="http://schemas.microsoft.com/office/2007/relationships/media" Target="../media/media28.mp3"/><Relationship Id="rId5" Type="http://schemas.openxmlformats.org/officeDocument/2006/relationships/image" Target="../media/image13.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9.mp3"/><Relationship Id="rId1" Type="http://schemas.microsoft.com/office/2007/relationships/media" Target="../media/media29.mp3"/><Relationship Id="rId5" Type="http://schemas.openxmlformats.org/officeDocument/2006/relationships/image" Target="../media/image13.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13.png"/><Relationship Id="rId5" Type="http://schemas.openxmlformats.org/officeDocument/2006/relationships/image" Target="../media/image30.jpe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5.jpe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17.jpe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18.jpe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3.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4AFCF725-92CF-D8DE-1F60-65EA7D9770F3}"/>
              </a:ext>
            </a:extLst>
          </p:cNvPr>
          <p:cNvSpPr>
            <a:spLocks noGrp="1"/>
          </p:cNvSpPr>
          <p:nvPr>
            <p:ph type="body" sz="quarter" idx="11"/>
          </p:nvPr>
        </p:nvSpPr>
        <p:spPr>
          <a:xfrm>
            <a:off x="727939" y="747054"/>
            <a:ext cx="1531167" cy="567811"/>
          </a:xfrm>
        </p:spPr>
        <p:txBody>
          <a:bodyPr/>
          <a:lstStyle/>
          <a:p>
            <a:r>
              <a:rPr lang="nl-NL" dirty="0"/>
              <a:t>E-</a:t>
            </a:r>
            <a:r>
              <a:rPr lang="nl-NL" dirty="0" err="1"/>
              <a:t>learning</a:t>
            </a:r>
            <a:endParaRPr lang="nl-NL" dirty="0"/>
          </a:p>
        </p:txBody>
      </p:sp>
      <p:sp>
        <p:nvSpPr>
          <p:cNvPr id="9" name="Tijdelijke aanduiding voor tekst 8">
            <a:extLst>
              <a:ext uri="{FF2B5EF4-FFF2-40B4-BE49-F238E27FC236}">
                <a16:creationId xmlns:a16="http://schemas.microsoft.com/office/drawing/2014/main" id="{CD4208BB-11DD-CCA6-6B40-319EFA991C2E}"/>
              </a:ext>
            </a:extLst>
          </p:cNvPr>
          <p:cNvSpPr>
            <a:spLocks noGrp="1"/>
          </p:cNvSpPr>
          <p:nvPr>
            <p:ph type="body" sz="quarter" idx="12"/>
          </p:nvPr>
        </p:nvSpPr>
        <p:spPr>
          <a:xfrm>
            <a:off x="727939" y="1438070"/>
            <a:ext cx="5648167" cy="789411"/>
          </a:xfrm>
        </p:spPr>
        <p:txBody>
          <a:bodyPr/>
          <a:lstStyle/>
          <a:p>
            <a:r>
              <a:rPr lang="nl-NL" dirty="0"/>
              <a:t>Hygiënisch werken in de</a:t>
            </a:r>
          </a:p>
        </p:txBody>
      </p:sp>
      <p:sp>
        <p:nvSpPr>
          <p:cNvPr id="10" name="Tijdelijke aanduiding voor tekst 9">
            <a:extLst>
              <a:ext uri="{FF2B5EF4-FFF2-40B4-BE49-F238E27FC236}">
                <a16:creationId xmlns:a16="http://schemas.microsoft.com/office/drawing/2014/main" id="{DC3818F8-61DD-3BC7-9D08-714E2E956E69}"/>
              </a:ext>
            </a:extLst>
          </p:cNvPr>
          <p:cNvSpPr>
            <a:spLocks noGrp="1"/>
          </p:cNvSpPr>
          <p:nvPr>
            <p:ph type="body" sz="quarter" idx="13"/>
          </p:nvPr>
        </p:nvSpPr>
        <p:spPr>
          <a:xfrm>
            <a:off x="727939" y="2361858"/>
            <a:ext cx="4839997" cy="789411"/>
          </a:xfrm>
        </p:spPr>
        <p:txBody>
          <a:bodyPr/>
          <a:lstStyle/>
          <a:p>
            <a:r>
              <a:rPr lang="nl-NL"/>
              <a:t>Installaties van PWN</a:t>
            </a:r>
          </a:p>
        </p:txBody>
      </p:sp>
    </p:spTree>
    <p:extLst>
      <p:ext uri="{BB962C8B-B14F-4D97-AF65-F5344CB8AC3E}">
        <p14:creationId xmlns:p14="http://schemas.microsoft.com/office/powerpoint/2010/main" val="1666187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3F20978-63F9-095F-6D54-B3E1178AE193}"/>
              </a:ext>
            </a:extLst>
          </p:cNvPr>
          <p:cNvSpPr>
            <a:spLocks noGrp="1" noRot="1" noMove="1" noResize="1" noEditPoints="1" noAdjustHandles="1" noChangeArrowheads="1" noChangeShapeType="1"/>
          </p:cNvSpPr>
          <p:nvPr>
            <p:ph type="body" sz="quarter" idx="10"/>
          </p:nvPr>
        </p:nvSpPr>
        <p:spPr/>
        <p:txBody>
          <a:bodyPr/>
          <a:lstStyle/>
          <a:p>
            <a:r>
              <a:rPr lang="nl-NL"/>
              <a:t>Ruwwater, geen zuivering</a:t>
            </a:r>
          </a:p>
          <a:p>
            <a:r>
              <a:rPr lang="nl-NL"/>
              <a:t>Voorbeelden: bekkens, inlaatkanalen, ruwwaterzeven</a:t>
            </a:r>
          </a:p>
          <a:p>
            <a:r>
              <a:rPr lang="nl-NL" b="1"/>
              <a:t>Geen desinfectie </a:t>
            </a:r>
            <a:r>
              <a:rPr lang="nl-NL"/>
              <a:t>na werkzaamheden</a:t>
            </a:r>
          </a:p>
          <a:p>
            <a:r>
              <a:rPr lang="nl-NL"/>
              <a:t>Geen controle via bemonstering</a:t>
            </a:r>
          </a:p>
          <a:p>
            <a:r>
              <a:rPr lang="nl-NL"/>
              <a:t>Installatie mag weer </a:t>
            </a:r>
            <a:r>
              <a:rPr lang="nl-NL" b="1"/>
              <a:t>direct gebruikt </a:t>
            </a:r>
            <a:r>
              <a:rPr lang="nl-NL"/>
              <a:t>worden</a:t>
            </a:r>
          </a:p>
        </p:txBody>
      </p:sp>
      <p:sp>
        <p:nvSpPr>
          <p:cNvPr id="3" name="Tijdelijke aanduiding voor tekst 2">
            <a:extLst>
              <a:ext uri="{FF2B5EF4-FFF2-40B4-BE49-F238E27FC236}">
                <a16:creationId xmlns:a16="http://schemas.microsoft.com/office/drawing/2014/main" id="{FEB58C2C-F197-8208-0D37-725B45BFC594}"/>
              </a:ext>
            </a:extLst>
          </p:cNvPr>
          <p:cNvSpPr>
            <a:spLocks noGrp="1" noRot="1" noMove="1" noResize="1" noEditPoints="1" noAdjustHandles="1" noChangeArrowheads="1" noChangeShapeType="1"/>
          </p:cNvSpPr>
          <p:nvPr>
            <p:ph type="body" sz="quarter" idx="11"/>
          </p:nvPr>
        </p:nvSpPr>
        <p:spPr/>
        <p:txBody>
          <a:bodyPr/>
          <a:lstStyle/>
          <a:p>
            <a:r>
              <a:rPr lang="nl-NL"/>
              <a:t>Enige zuivering</a:t>
            </a:r>
          </a:p>
          <a:p>
            <a:r>
              <a:rPr lang="nl-NL"/>
              <a:t>Voorbeelden: coagulatie en sedimentatie</a:t>
            </a:r>
          </a:p>
          <a:p>
            <a:r>
              <a:rPr lang="nl-NL" b="1"/>
              <a:t>Desinfectie na </a:t>
            </a:r>
            <a:r>
              <a:rPr lang="nl-NL"/>
              <a:t>werkzaamheden</a:t>
            </a:r>
          </a:p>
          <a:p>
            <a:r>
              <a:rPr lang="nl-NL" b="1"/>
              <a:t>Controle achteraf </a:t>
            </a:r>
            <a:r>
              <a:rPr lang="nl-NL"/>
              <a:t>via bemonstering</a:t>
            </a:r>
          </a:p>
          <a:p>
            <a:r>
              <a:rPr lang="nl-NL"/>
              <a:t>Installatie mag weer </a:t>
            </a:r>
            <a:r>
              <a:rPr lang="nl-NL" b="1"/>
              <a:t>direct gebruikt </a:t>
            </a:r>
            <a:r>
              <a:rPr lang="nl-NL"/>
              <a:t>worden</a:t>
            </a:r>
          </a:p>
        </p:txBody>
      </p:sp>
      <p:sp>
        <p:nvSpPr>
          <p:cNvPr id="4" name="Tijdelijke aanduiding voor tekst 3">
            <a:extLst>
              <a:ext uri="{FF2B5EF4-FFF2-40B4-BE49-F238E27FC236}">
                <a16:creationId xmlns:a16="http://schemas.microsoft.com/office/drawing/2014/main" id="{A3A6C356-0639-10B6-7B4E-6A9507CF3FD9}"/>
              </a:ext>
            </a:extLst>
          </p:cNvPr>
          <p:cNvSpPr>
            <a:spLocks noGrp="1" noRot="1" noMove="1" noResize="1" noEditPoints="1" noAdjustHandles="1" noChangeArrowheads="1" noChangeShapeType="1"/>
          </p:cNvSpPr>
          <p:nvPr>
            <p:ph type="body" sz="quarter" idx="12"/>
          </p:nvPr>
        </p:nvSpPr>
        <p:spPr/>
        <p:txBody>
          <a:bodyPr/>
          <a:lstStyle/>
          <a:p>
            <a:r>
              <a:rPr lang="nl-NL"/>
              <a:t>Laatste zuiveringsfase of al drinkwater</a:t>
            </a:r>
          </a:p>
          <a:p>
            <a:r>
              <a:rPr lang="nl-NL"/>
              <a:t>Voorbeelden: drinkwaterkelders, gehele PWN distributienetwerk</a:t>
            </a:r>
          </a:p>
          <a:p>
            <a:r>
              <a:rPr lang="nl-NL" b="1"/>
              <a:t>Desinfectie na </a:t>
            </a:r>
            <a:r>
              <a:rPr lang="nl-NL"/>
              <a:t>werkzaamheden</a:t>
            </a:r>
          </a:p>
          <a:p>
            <a:r>
              <a:rPr lang="nl-NL" b="1"/>
              <a:t>Controle achteraf </a:t>
            </a:r>
            <a:r>
              <a:rPr lang="nl-NL"/>
              <a:t>via bemonstering</a:t>
            </a:r>
          </a:p>
          <a:p>
            <a:r>
              <a:rPr lang="nl-NL"/>
              <a:t>Installatie mag alleen </a:t>
            </a:r>
            <a:r>
              <a:rPr lang="nl-NL" b="1"/>
              <a:t>na goedkeuring monsters gebruikt worden</a:t>
            </a:r>
          </a:p>
        </p:txBody>
      </p:sp>
      <p:sp>
        <p:nvSpPr>
          <p:cNvPr id="5" name="Tijdelijke aanduiding voor tekst 4">
            <a:extLst>
              <a:ext uri="{FF2B5EF4-FFF2-40B4-BE49-F238E27FC236}">
                <a16:creationId xmlns:a16="http://schemas.microsoft.com/office/drawing/2014/main" id="{3CFEA42E-F9AF-BF78-383D-5F976943BCEF}"/>
              </a:ext>
            </a:extLst>
          </p:cNvPr>
          <p:cNvSpPr>
            <a:spLocks noGrp="1" noRot="1" noMove="1" noResize="1" noEditPoints="1" noAdjustHandles="1" noChangeArrowheads="1" noChangeShapeType="1"/>
          </p:cNvSpPr>
          <p:nvPr>
            <p:ph type="body" sz="quarter" idx="13"/>
          </p:nvPr>
        </p:nvSpPr>
        <p:spPr/>
        <p:txBody>
          <a:bodyPr/>
          <a:lstStyle/>
          <a:p>
            <a:r>
              <a:rPr lang="nl-NL"/>
              <a:t>Categorie blauw</a:t>
            </a:r>
          </a:p>
        </p:txBody>
      </p:sp>
      <p:sp>
        <p:nvSpPr>
          <p:cNvPr id="6" name="Tijdelijke aanduiding voor tekst 5">
            <a:extLst>
              <a:ext uri="{FF2B5EF4-FFF2-40B4-BE49-F238E27FC236}">
                <a16:creationId xmlns:a16="http://schemas.microsoft.com/office/drawing/2014/main" id="{4AEC09C3-1A18-88F3-DE1C-ECFA2CCA7265}"/>
              </a:ext>
            </a:extLst>
          </p:cNvPr>
          <p:cNvSpPr>
            <a:spLocks noGrp="1" noRot="1" noMove="1" noResize="1" noEditPoints="1" noAdjustHandles="1" noChangeArrowheads="1" noChangeShapeType="1"/>
          </p:cNvSpPr>
          <p:nvPr>
            <p:ph type="body" sz="quarter" idx="14"/>
          </p:nvPr>
        </p:nvSpPr>
        <p:spPr/>
        <p:txBody>
          <a:bodyPr/>
          <a:lstStyle/>
          <a:p>
            <a:r>
              <a:rPr lang="nl-NL"/>
              <a:t>Categorie oranje</a:t>
            </a:r>
          </a:p>
        </p:txBody>
      </p:sp>
      <p:sp>
        <p:nvSpPr>
          <p:cNvPr id="7" name="Tijdelijke aanduiding voor tekst 6">
            <a:extLst>
              <a:ext uri="{FF2B5EF4-FFF2-40B4-BE49-F238E27FC236}">
                <a16:creationId xmlns:a16="http://schemas.microsoft.com/office/drawing/2014/main" id="{6895BFC1-C148-C3C8-CB59-78081F967BC1}"/>
              </a:ext>
            </a:extLst>
          </p:cNvPr>
          <p:cNvSpPr>
            <a:spLocks noGrp="1" noRot="1" noMove="1" noResize="1" noEditPoints="1" noAdjustHandles="1" noChangeArrowheads="1" noChangeShapeType="1"/>
          </p:cNvSpPr>
          <p:nvPr>
            <p:ph type="body" sz="quarter" idx="15"/>
          </p:nvPr>
        </p:nvSpPr>
        <p:spPr/>
        <p:txBody>
          <a:bodyPr/>
          <a:lstStyle/>
          <a:p>
            <a:r>
              <a:rPr lang="nl-NL"/>
              <a:t>Categorie rood</a:t>
            </a:r>
          </a:p>
        </p:txBody>
      </p:sp>
      <p:pic>
        <p:nvPicPr>
          <p:cNvPr id="8" name="PWN Hygienisch werken Slide_10 v2">
            <a:hlinkClick r:id="" action="ppaction://media"/>
            <a:extLst>
              <a:ext uri="{FF2B5EF4-FFF2-40B4-BE49-F238E27FC236}">
                <a16:creationId xmlns:a16="http://schemas.microsoft.com/office/drawing/2014/main" id="{160FB648-7662-93FD-C038-FB1020894F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3175"/>
            <a:ext cx="812800" cy="812800"/>
          </a:xfrm>
          <a:prstGeom prst="rect">
            <a:avLst/>
          </a:prstGeom>
        </p:spPr>
      </p:pic>
    </p:spTree>
    <p:extLst>
      <p:ext uri="{BB962C8B-B14F-4D97-AF65-F5344CB8AC3E}">
        <p14:creationId xmlns:p14="http://schemas.microsoft.com/office/powerpoint/2010/main" val="34965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51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9091">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4DC4ADC-BBF6-AFEB-63EA-93CA86300C4A}"/>
              </a:ext>
            </a:extLst>
          </p:cNvPr>
          <p:cNvSpPr>
            <a:spLocks noGrp="1" noRot="1" noMove="1" noResize="1" noEditPoints="1" noAdjustHandles="1" noChangeArrowheads="1" noChangeShapeType="1"/>
          </p:cNvSpPr>
          <p:nvPr>
            <p:ph type="body" sz="quarter" idx="13"/>
          </p:nvPr>
        </p:nvSpPr>
        <p:spPr/>
        <p:txBody>
          <a:bodyPr lIns="91440" tIns="45720" rIns="91440" bIns="45720" anchor="t">
            <a:normAutofit/>
          </a:bodyPr>
          <a:lstStyle/>
          <a:p>
            <a:r>
              <a:rPr lang="nl-NL">
                <a:latin typeface="Segoe UI"/>
                <a:cs typeface="Segoe UI"/>
              </a:rPr>
              <a:t>Categorie</a:t>
            </a:r>
            <a:r>
              <a:rPr lang="nl-NL" dirty="0">
                <a:latin typeface="Segoe UI"/>
                <a:cs typeface="Segoe UI"/>
              </a:rPr>
              <a:t> blauw</a:t>
            </a:r>
          </a:p>
        </p:txBody>
      </p:sp>
      <p:sp>
        <p:nvSpPr>
          <p:cNvPr id="3" name="Tijdelijke aanduiding voor tekst 2">
            <a:extLst>
              <a:ext uri="{FF2B5EF4-FFF2-40B4-BE49-F238E27FC236}">
                <a16:creationId xmlns:a16="http://schemas.microsoft.com/office/drawing/2014/main" id="{26FD8014-7D51-FB2B-8AE3-10643343EBC1}"/>
              </a:ext>
            </a:extLst>
          </p:cNvPr>
          <p:cNvSpPr>
            <a:spLocks noGrp="1" noRot="1" noMove="1" noResize="1" noEditPoints="1" noAdjustHandles="1" noChangeArrowheads="1" noChangeShapeType="1"/>
          </p:cNvSpPr>
          <p:nvPr>
            <p:ph type="body" sz="quarter" idx="14"/>
          </p:nvPr>
        </p:nvSpPr>
        <p:spPr/>
        <p:txBody>
          <a:bodyPr/>
          <a:lstStyle/>
          <a:p>
            <a:r>
              <a:rPr lang="nl-NL"/>
              <a:t>Categorie oranje</a:t>
            </a:r>
          </a:p>
        </p:txBody>
      </p:sp>
      <p:sp>
        <p:nvSpPr>
          <p:cNvPr id="4" name="Tijdelijke aanduiding voor tekst 3">
            <a:extLst>
              <a:ext uri="{FF2B5EF4-FFF2-40B4-BE49-F238E27FC236}">
                <a16:creationId xmlns:a16="http://schemas.microsoft.com/office/drawing/2014/main" id="{8B102B6E-BC30-EC4E-B5B9-D32F89E1D1FA}"/>
              </a:ext>
            </a:extLst>
          </p:cNvPr>
          <p:cNvSpPr>
            <a:spLocks noGrp="1" noRot="1" noMove="1" noResize="1" noEditPoints="1" noAdjustHandles="1" noChangeArrowheads="1" noChangeShapeType="1"/>
          </p:cNvSpPr>
          <p:nvPr>
            <p:ph type="body" sz="quarter" idx="15"/>
          </p:nvPr>
        </p:nvSpPr>
        <p:spPr/>
        <p:txBody>
          <a:bodyPr/>
          <a:lstStyle/>
          <a:p>
            <a:r>
              <a:rPr lang="nl-NL"/>
              <a:t>Categorie rood</a:t>
            </a:r>
          </a:p>
        </p:txBody>
      </p:sp>
      <p:sp>
        <p:nvSpPr>
          <p:cNvPr id="5" name="Tijdelijke aanduiding voor tekst 4">
            <a:extLst>
              <a:ext uri="{FF2B5EF4-FFF2-40B4-BE49-F238E27FC236}">
                <a16:creationId xmlns:a16="http://schemas.microsoft.com/office/drawing/2014/main" id="{E0903F93-88C6-0983-91BC-5C4373701A51}"/>
              </a:ext>
            </a:extLst>
          </p:cNvPr>
          <p:cNvSpPr>
            <a:spLocks noGrp="1" noRot="1" noMove="1" noResize="1" noEditPoints="1" noAdjustHandles="1" noChangeArrowheads="1" noChangeShapeType="1"/>
          </p:cNvSpPr>
          <p:nvPr>
            <p:ph type="body" sz="quarter" idx="16"/>
          </p:nvPr>
        </p:nvSpPr>
        <p:spPr/>
        <p:txBody>
          <a:bodyPr/>
          <a:lstStyle/>
          <a:p>
            <a:r>
              <a:rPr lang="nl-NL"/>
              <a:t>Bekken, Ruwwater micro- en trommelzeven, SIX</a:t>
            </a:r>
          </a:p>
        </p:txBody>
      </p:sp>
      <p:sp>
        <p:nvSpPr>
          <p:cNvPr id="6" name="Tijdelijke aanduiding voor tekst 5">
            <a:extLst>
              <a:ext uri="{FF2B5EF4-FFF2-40B4-BE49-F238E27FC236}">
                <a16:creationId xmlns:a16="http://schemas.microsoft.com/office/drawing/2014/main" id="{ACA730FB-AE83-7E08-B84C-A11552573685}"/>
              </a:ext>
            </a:extLst>
          </p:cNvPr>
          <p:cNvSpPr>
            <a:spLocks noGrp="1" noRot="1" noMove="1" noResize="1" noEditPoints="1" noAdjustHandles="1" noChangeArrowheads="1" noChangeShapeType="1"/>
          </p:cNvSpPr>
          <p:nvPr>
            <p:ph type="body" sz="quarter" idx="17"/>
          </p:nvPr>
        </p:nvSpPr>
        <p:spPr/>
        <p:txBody>
          <a:bodyPr/>
          <a:lstStyle/>
          <a:p>
            <a:r>
              <a:rPr lang="nl-NL"/>
              <a:t>Bekken, Ruwwater trommelzeven</a:t>
            </a:r>
          </a:p>
        </p:txBody>
      </p:sp>
      <p:sp>
        <p:nvSpPr>
          <p:cNvPr id="9" name="Tijdelijke aanduiding voor tekst 8">
            <a:extLst>
              <a:ext uri="{FF2B5EF4-FFF2-40B4-BE49-F238E27FC236}">
                <a16:creationId xmlns:a16="http://schemas.microsoft.com/office/drawing/2014/main" id="{F83EDC2E-3D5E-A80B-883F-1748CF696E0E}"/>
              </a:ext>
            </a:extLst>
          </p:cNvPr>
          <p:cNvSpPr>
            <a:spLocks noGrp="1" noRot="1" noMove="1" noResize="1" noEditPoints="1" noAdjustHandles="1" noChangeArrowheads="1" noChangeShapeType="1"/>
          </p:cNvSpPr>
          <p:nvPr>
            <p:ph type="body" sz="quarter" idx="20"/>
          </p:nvPr>
        </p:nvSpPr>
        <p:spPr/>
        <p:txBody>
          <a:bodyPr/>
          <a:lstStyle/>
          <a:p>
            <a:r>
              <a:rPr lang="nl-NL"/>
              <a:t>Infiltratiepanden</a:t>
            </a:r>
          </a:p>
        </p:txBody>
      </p:sp>
      <p:sp>
        <p:nvSpPr>
          <p:cNvPr id="12" name="Tijdelijke aanduiding voor tekst 11">
            <a:extLst>
              <a:ext uri="{FF2B5EF4-FFF2-40B4-BE49-F238E27FC236}">
                <a16:creationId xmlns:a16="http://schemas.microsoft.com/office/drawing/2014/main" id="{F85A212D-CE9F-ECD3-6294-3AD94E264AA6}"/>
              </a:ext>
            </a:extLst>
          </p:cNvPr>
          <p:cNvSpPr>
            <a:spLocks noGrp="1" noRot="1" noMove="1" noResize="1" noEditPoints="1" noAdjustHandles="1" noChangeArrowheads="1" noChangeShapeType="1"/>
          </p:cNvSpPr>
          <p:nvPr>
            <p:ph type="body" sz="quarter" idx="23"/>
          </p:nvPr>
        </p:nvSpPr>
        <p:spPr/>
        <p:txBody>
          <a:bodyPr/>
          <a:lstStyle/>
          <a:p>
            <a:r>
              <a:rPr lang="nl-NL" err="1"/>
              <a:t>Flocculatoren</a:t>
            </a:r>
            <a:r>
              <a:rPr lang="nl-NL"/>
              <a:t>, Zandfilters, Keramische microfiltratie</a:t>
            </a:r>
          </a:p>
        </p:txBody>
      </p:sp>
      <p:sp>
        <p:nvSpPr>
          <p:cNvPr id="13" name="Tijdelijke aanduiding voor tekst 12">
            <a:extLst>
              <a:ext uri="{FF2B5EF4-FFF2-40B4-BE49-F238E27FC236}">
                <a16:creationId xmlns:a16="http://schemas.microsoft.com/office/drawing/2014/main" id="{3D5F5FCC-0396-3BF9-53F1-C05D76F83645}"/>
              </a:ext>
            </a:extLst>
          </p:cNvPr>
          <p:cNvSpPr>
            <a:spLocks noGrp="1" noRot="1" noMove="1" noResize="1" noEditPoints="1" noAdjustHandles="1" noChangeArrowheads="1" noChangeShapeType="1"/>
          </p:cNvSpPr>
          <p:nvPr>
            <p:ph type="body" sz="quarter" idx="24"/>
          </p:nvPr>
        </p:nvSpPr>
        <p:spPr/>
        <p:txBody>
          <a:bodyPr/>
          <a:lstStyle/>
          <a:p>
            <a:r>
              <a:rPr lang="nl-NL"/>
              <a:t>Coagulatie &amp; sedimentatie, Zandfilters</a:t>
            </a:r>
          </a:p>
        </p:txBody>
      </p:sp>
      <p:sp>
        <p:nvSpPr>
          <p:cNvPr id="15" name="Tijdelijke aanduiding voor tekst 14">
            <a:extLst>
              <a:ext uri="{FF2B5EF4-FFF2-40B4-BE49-F238E27FC236}">
                <a16:creationId xmlns:a16="http://schemas.microsoft.com/office/drawing/2014/main" id="{13A2F12C-D215-FA36-EF79-7CF125B6033C}"/>
              </a:ext>
            </a:extLst>
          </p:cNvPr>
          <p:cNvSpPr>
            <a:spLocks noGrp="1" noRot="1" noMove="1" noResize="1" noEditPoints="1" noAdjustHandles="1" noChangeArrowheads="1" noChangeShapeType="1"/>
          </p:cNvSpPr>
          <p:nvPr>
            <p:ph type="body" sz="quarter" idx="26"/>
          </p:nvPr>
        </p:nvSpPr>
        <p:spPr/>
        <p:txBody>
          <a:bodyPr/>
          <a:lstStyle/>
          <a:p>
            <a:r>
              <a:rPr lang="nl-NL"/>
              <a:t>UV / waterstofperoxide, Actief </a:t>
            </a:r>
            <a:r>
              <a:rPr lang="nl-NL" err="1"/>
              <a:t>koolreaktoren</a:t>
            </a:r>
            <a:endParaRPr lang="nl-NL"/>
          </a:p>
        </p:txBody>
      </p:sp>
      <p:sp>
        <p:nvSpPr>
          <p:cNvPr id="19" name="Tijdelijke aanduiding voor tekst 18">
            <a:extLst>
              <a:ext uri="{FF2B5EF4-FFF2-40B4-BE49-F238E27FC236}">
                <a16:creationId xmlns:a16="http://schemas.microsoft.com/office/drawing/2014/main" id="{BE48B594-0560-0501-354C-29073F3C5538}"/>
              </a:ext>
            </a:extLst>
          </p:cNvPr>
          <p:cNvSpPr>
            <a:spLocks noGrp="1" noRot="1" noMove="1" noResize="1" noEditPoints="1" noAdjustHandles="1" noChangeArrowheads="1" noChangeShapeType="1"/>
          </p:cNvSpPr>
          <p:nvPr>
            <p:ph type="body" sz="quarter" idx="30"/>
          </p:nvPr>
        </p:nvSpPr>
        <p:spPr/>
        <p:txBody>
          <a:bodyPr>
            <a:normAutofit fontScale="92500" lnSpcReduction="10000"/>
          </a:bodyPr>
          <a:lstStyle/>
          <a:p>
            <a:r>
              <a:rPr lang="nl-NL"/>
              <a:t>UV / waterstofperoxide, Actief koolfilters, </a:t>
            </a:r>
            <a:r>
              <a:rPr lang="nl-NL" err="1"/>
              <a:t>Reinwater</a:t>
            </a:r>
            <a:r>
              <a:rPr lang="nl-NL"/>
              <a:t> microzeven</a:t>
            </a:r>
          </a:p>
        </p:txBody>
      </p:sp>
      <p:sp>
        <p:nvSpPr>
          <p:cNvPr id="21" name="Tijdelijke aanduiding voor tekst 20">
            <a:extLst>
              <a:ext uri="{FF2B5EF4-FFF2-40B4-BE49-F238E27FC236}">
                <a16:creationId xmlns:a16="http://schemas.microsoft.com/office/drawing/2014/main" id="{5A39970A-DBD8-66A8-5548-A5EB315FB852}"/>
              </a:ext>
            </a:extLst>
          </p:cNvPr>
          <p:cNvSpPr>
            <a:spLocks noGrp="1" noRot="1" noMove="1" noResize="1" noEditPoints="1" noAdjustHandles="1" noChangeArrowheads="1" noChangeShapeType="1"/>
          </p:cNvSpPr>
          <p:nvPr>
            <p:ph type="body" sz="quarter" idx="32"/>
          </p:nvPr>
        </p:nvSpPr>
        <p:spPr/>
        <p:txBody>
          <a:bodyPr/>
          <a:lstStyle/>
          <a:p>
            <a:r>
              <a:rPr lang="nl-NL"/>
              <a:t>UF-filtratie en HF-filtratie</a:t>
            </a:r>
          </a:p>
        </p:txBody>
      </p:sp>
      <p:sp>
        <p:nvSpPr>
          <p:cNvPr id="23" name="Tijdelijke aanduiding voor tekst 22">
            <a:extLst>
              <a:ext uri="{FF2B5EF4-FFF2-40B4-BE49-F238E27FC236}">
                <a16:creationId xmlns:a16="http://schemas.microsoft.com/office/drawing/2014/main" id="{FFCCB922-FF3D-2D04-9318-B4F9E4F3CD9C}"/>
              </a:ext>
            </a:extLst>
          </p:cNvPr>
          <p:cNvSpPr>
            <a:spLocks noGrp="1" noRot="1" noMove="1" noResize="1" noEditPoints="1" noAdjustHandles="1" noChangeArrowheads="1" noChangeShapeType="1"/>
          </p:cNvSpPr>
          <p:nvPr>
            <p:ph type="body" sz="quarter" idx="34"/>
          </p:nvPr>
        </p:nvSpPr>
        <p:spPr/>
        <p:txBody>
          <a:bodyPr/>
          <a:lstStyle/>
          <a:p>
            <a:r>
              <a:rPr lang="nl-NL"/>
              <a:t>Winputten, Strangen, </a:t>
            </a:r>
            <a:r>
              <a:rPr lang="nl-NL" err="1"/>
              <a:t>Scundairs</a:t>
            </a:r>
            <a:endParaRPr lang="nl-NL"/>
          </a:p>
        </p:txBody>
      </p:sp>
      <p:sp>
        <p:nvSpPr>
          <p:cNvPr id="24" name="Tijdelijke aanduiding voor tekst 23">
            <a:extLst>
              <a:ext uri="{FF2B5EF4-FFF2-40B4-BE49-F238E27FC236}">
                <a16:creationId xmlns:a16="http://schemas.microsoft.com/office/drawing/2014/main" id="{0E15B6D5-23B8-722B-5894-1813C5291513}"/>
              </a:ext>
            </a:extLst>
          </p:cNvPr>
          <p:cNvSpPr>
            <a:spLocks noGrp="1" noRot="1" noMove="1" noResize="1" noEditPoints="1" noAdjustHandles="1" noChangeArrowheads="1" noChangeShapeType="1"/>
          </p:cNvSpPr>
          <p:nvPr>
            <p:ph type="body" sz="quarter" idx="35"/>
          </p:nvPr>
        </p:nvSpPr>
        <p:spPr/>
        <p:txBody>
          <a:bodyPr/>
          <a:lstStyle/>
          <a:p>
            <a:r>
              <a:rPr lang="nl-NL"/>
              <a:t>Cascade, Zandfiltratie, UV-</a:t>
            </a:r>
            <a:r>
              <a:rPr lang="nl-NL" err="1"/>
              <a:t>nadesinfectie</a:t>
            </a:r>
            <a:r>
              <a:rPr lang="nl-NL"/>
              <a:t>, Menging</a:t>
            </a:r>
          </a:p>
        </p:txBody>
      </p:sp>
      <p:sp>
        <p:nvSpPr>
          <p:cNvPr id="25" name="Tijdelijke aanduiding voor tekst 24">
            <a:extLst>
              <a:ext uri="{FF2B5EF4-FFF2-40B4-BE49-F238E27FC236}">
                <a16:creationId xmlns:a16="http://schemas.microsoft.com/office/drawing/2014/main" id="{99458D95-D2C4-8F1C-68BD-5A7D84EE35B1}"/>
              </a:ext>
            </a:extLst>
          </p:cNvPr>
          <p:cNvSpPr>
            <a:spLocks noGrp="1" noRot="1" noMove="1" noResize="1" noEditPoints="1" noAdjustHandles="1" noChangeArrowheads="1" noChangeShapeType="1"/>
          </p:cNvSpPr>
          <p:nvPr>
            <p:ph type="body" sz="quarter" idx="36"/>
          </p:nvPr>
        </p:nvSpPr>
        <p:spPr/>
        <p:txBody>
          <a:bodyPr>
            <a:normAutofit fontScale="92500" lnSpcReduction="10000"/>
          </a:bodyPr>
          <a:lstStyle/>
          <a:p>
            <a:r>
              <a:rPr lang="nl-NL"/>
              <a:t>Ontharding, Cascade, Zandfiltratie, UV-</a:t>
            </a:r>
            <a:r>
              <a:rPr lang="nl-NL" err="1"/>
              <a:t>nadesinfectie</a:t>
            </a:r>
            <a:r>
              <a:rPr lang="nl-NL"/>
              <a:t>, Menging</a:t>
            </a:r>
          </a:p>
        </p:txBody>
      </p:sp>
      <p:sp>
        <p:nvSpPr>
          <p:cNvPr id="26" name="Tijdelijke aanduiding voor tekst 25">
            <a:extLst>
              <a:ext uri="{FF2B5EF4-FFF2-40B4-BE49-F238E27FC236}">
                <a16:creationId xmlns:a16="http://schemas.microsoft.com/office/drawing/2014/main" id="{CA2E3B1B-1A0A-0335-F7E2-83627E0A8922}"/>
              </a:ext>
            </a:extLst>
          </p:cNvPr>
          <p:cNvSpPr>
            <a:spLocks noGrp="1" noRot="1" noMove="1" noResize="1" noEditPoints="1" noAdjustHandles="1" noChangeArrowheads="1" noChangeShapeType="1"/>
          </p:cNvSpPr>
          <p:nvPr>
            <p:ph type="body" sz="quarter" idx="37"/>
          </p:nvPr>
        </p:nvSpPr>
        <p:spPr/>
        <p:txBody>
          <a:bodyPr/>
          <a:lstStyle/>
          <a:p>
            <a:r>
              <a:rPr lang="nl-NL"/>
              <a:t>Pompstation Andijk</a:t>
            </a:r>
          </a:p>
        </p:txBody>
      </p:sp>
      <p:sp>
        <p:nvSpPr>
          <p:cNvPr id="27" name="Tijdelijke aanduiding voor tekst 26">
            <a:extLst>
              <a:ext uri="{FF2B5EF4-FFF2-40B4-BE49-F238E27FC236}">
                <a16:creationId xmlns:a16="http://schemas.microsoft.com/office/drawing/2014/main" id="{E5D2196A-DDB5-7724-67AC-540F0E5C20BD}"/>
              </a:ext>
            </a:extLst>
          </p:cNvPr>
          <p:cNvSpPr>
            <a:spLocks noGrp="1" noRot="1" noMove="1" noResize="1" noEditPoints="1" noAdjustHandles="1" noChangeArrowheads="1" noChangeShapeType="1"/>
          </p:cNvSpPr>
          <p:nvPr>
            <p:ph type="body" sz="quarter" idx="38"/>
          </p:nvPr>
        </p:nvSpPr>
        <p:spPr/>
        <p:txBody>
          <a:bodyPr/>
          <a:lstStyle/>
          <a:p>
            <a:r>
              <a:rPr lang="nl-NL" err="1"/>
              <a:t>Waterwinstation</a:t>
            </a:r>
            <a:r>
              <a:rPr lang="nl-NL"/>
              <a:t> Prinses Juliana (WJP)</a:t>
            </a:r>
          </a:p>
        </p:txBody>
      </p:sp>
      <p:sp>
        <p:nvSpPr>
          <p:cNvPr id="28" name="Tijdelijke aanduiding voor tekst 27">
            <a:extLst>
              <a:ext uri="{FF2B5EF4-FFF2-40B4-BE49-F238E27FC236}">
                <a16:creationId xmlns:a16="http://schemas.microsoft.com/office/drawing/2014/main" id="{A8F68833-FA84-F39B-3198-4A711FECBDD2}"/>
              </a:ext>
            </a:extLst>
          </p:cNvPr>
          <p:cNvSpPr>
            <a:spLocks noGrp="1" noRot="1" noMove="1" noResize="1" noEditPoints="1" noAdjustHandles="1" noChangeArrowheads="1" noChangeShapeType="1"/>
          </p:cNvSpPr>
          <p:nvPr>
            <p:ph type="body" sz="quarter" idx="39"/>
          </p:nvPr>
        </p:nvSpPr>
        <p:spPr/>
        <p:txBody>
          <a:bodyPr/>
          <a:lstStyle/>
          <a:p>
            <a:r>
              <a:rPr lang="nl-NL" dirty="0"/>
              <a:t>Jan </a:t>
            </a:r>
            <a:r>
              <a:rPr lang="nl-NL" dirty="0" err="1"/>
              <a:t>Lagrand</a:t>
            </a:r>
            <a:endParaRPr lang="nl-NL" dirty="0"/>
          </a:p>
        </p:txBody>
      </p:sp>
      <p:sp>
        <p:nvSpPr>
          <p:cNvPr id="29" name="Tijdelijke aanduiding voor tekst 28">
            <a:extLst>
              <a:ext uri="{FF2B5EF4-FFF2-40B4-BE49-F238E27FC236}">
                <a16:creationId xmlns:a16="http://schemas.microsoft.com/office/drawing/2014/main" id="{B3B33B5B-AC33-3F25-0933-BA0240017F63}"/>
              </a:ext>
            </a:extLst>
          </p:cNvPr>
          <p:cNvSpPr>
            <a:spLocks noGrp="1" noRot="1" noMove="1" noResize="1" noEditPoints="1" noAdjustHandles="1" noChangeArrowheads="1" noChangeShapeType="1"/>
          </p:cNvSpPr>
          <p:nvPr>
            <p:ph type="body" sz="quarter" idx="40"/>
          </p:nvPr>
        </p:nvSpPr>
        <p:spPr/>
        <p:txBody>
          <a:bodyPr/>
          <a:lstStyle/>
          <a:p>
            <a:r>
              <a:rPr lang="nl-NL" dirty="0"/>
              <a:t>Jan </a:t>
            </a:r>
            <a:r>
              <a:rPr lang="nl-NL" dirty="0" err="1"/>
              <a:t>Lagrand</a:t>
            </a:r>
            <a:endParaRPr lang="nl-NL" dirty="0"/>
          </a:p>
        </p:txBody>
      </p:sp>
      <p:sp>
        <p:nvSpPr>
          <p:cNvPr id="30" name="Tijdelijke aanduiding voor tekst 29">
            <a:extLst>
              <a:ext uri="{FF2B5EF4-FFF2-40B4-BE49-F238E27FC236}">
                <a16:creationId xmlns:a16="http://schemas.microsoft.com/office/drawing/2014/main" id="{A80E346F-F98F-013B-44FB-03085751A4DC}"/>
              </a:ext>
            </a:extLst>
          </p:cNvPr>
          <p:cNvSpPr>
            <a:spLocks noGrp="1" noRot="1" noMove="1" noResize="1" noEditPoints="1" noAdjustHandles="1" noChangeArrowheads="1" noChangeShapeType="1"/>
          </p:cNvSpPr>
          <p:nvPr>
            <p:ph type="body" sz="quarter" idx="41"/>
          </p:nvPr>
        </p:nvSpPr>
        <p:spPr/>
        <p:txBody>
          <a:bodyPr/>
          <a:lstStyle/>
          <a:p>
            <a:r>
              <a:rPr lang="nl-NL"/>
              <a:t>Infiltratie</a:t>
            </a:r>
          </a:p>
        </p:txBody>
      </p:sp>
      <p:sp>
        <p:nvSpPr>
          <p:cNvPr id="31" name="Tijdelijke aanduiding voor tekst 30">
            <a:extLst>
              <a:ext uri="{FF2B5EF4-FFF2-40B4-BE49-F238E27FC236}">
                <a16:creationId xmlns:a16="http://schemas.microsoft.com/office/drawing/2014/main" id="{D0C233A6-1892-0ECD-591A-4A0014D66E77}"/>
              </a:ext>
            </a:extLst>
          </p:cNvPr>
          <p:cNvSpPr>
            <a:spLocks noGrp="1" noRot="1" noMove="1" noResize="1" noEditPoints="1" noAdjustHandles="1" noChangeArrowheads="1" noChangeShapeType="1"/>
          </p:cNvSpPr>
          <p:nvPr>
            <p:ph type="body" sz="quarter" idx="42"/>
          </p:nvPr>
        </p:nvSpPr>
        <p:spPr/>
        <p:txBody>
          <a:bodyPr/>
          <a:lstStyle/>
          <a:p>
            <a:r>
              <a:rPr lang="nl-NL"/>
              <a:t>Productiebedrijf Bergen</a:t>
            </a:r>
          </a:p>
        </p:txBody>
      </p:sp>
      <p:sp>
        <p:nvSpPr>
          <p:cNvPr id="32" name="Tijdelijke aanduiding voor tekst 31">
            <a:extLst>
              <a:ext uri="{FF2B5EF4-FFF2-40B4-BE49-F238E27FC236}">
                <a16:creationId xmlns:a16="http://schemas.microsoft.com/office/drawing/2014/main" id="{03116938-98E2-77B1-B68B-0412CCD1076F}"/>
              </a:ext>
            </a:extLst>
          </p:cNvPr>
          <p:cNvSpPr>
            <a:spLocks noGrp="1" noRot="1" noMove="1" noResize="1" noEditPoints="1" noAdjustHandles="1" noChangeArrowheads="1" noChangeShapeType="1"/>
          </p:cNvSpPr>
          <p:nvPr>
            <p:ph type="body" sz="quarter" idx="43"/>
          </p:nvPr>
        </p:nvSpPr>
        <p:spPr/>
        <p:txBody>
          <a:bodyPr/>
          <a:lstStyle/>
          <a:p>
            <a:r>
              <a:rPr lang="nl-NL"/>
              <a:t>Productiebedrijf Wim Mensink</a:t>
            </a:r>
          </a:p>
        </p:txBody>
      </p:sp>
      <p:sp>
        <p:nvSpPr>
          <p:cNvPr id="7" name="Tekstvak 6">
            <a:extLst>
              <a:ext uri="{FF2B5EF4-FFF2-40B4-BE49-F238E27FC236}">
                <a16:creationId xmlns:a16="http://schemas.microsoft.com/office/drawing/2014/main" id="{3E417C9B-9FA3-BC2D-59DC-D9C0FB8CB20C}"/>
              </a:ext>
            </a:extLst>
          </p:cNvPr>
          <p:cNvSpPr txBox="1"/>
          <p:nvPr/>
        </p:nvSpPr>
        <p:spPr>
          <a:xfrm>
            <a:off x="423746" y="3445145"/>
            <a:ext cx="1455848" cy="230832"/>
          </a:xfrm>
          <a:prstGeom prst="rect">
            <a:avLst/>
          </a:prstGeom>
          <a:noFill/>
        </p:spPr>
        <p:txBody>
          <a:bodyPr wrap="none" rtlCol="0">
            <a:spAutoFit/>
          </a:bodyPr>
          <a:lstStyle/>
          <a:p>
            <a:r>
              <a:rPr lang="nl-NL" sz="900" dirty="0">
                <a:solidFill>
                  <a:schemeClr val="bg1">
                    <a:lumMod val="65000"/>
                  </a:schemeClr>
                </a:solidFill>
                <a:latin typeface="Segoe UI Semilight" panose="020B0402040204020203" pitchFamily="34" charset="0"/>
                <a:cs typeface="Segoe UI Semilight" panose="020B0402040204020203" pitchFamily="34" charset="0"/>
              </a:rPr>
              <a:t>Membraanzuivering I &amp; II</a:t>
            </a:r>
          </a:p>
        </p:txBody>
      </p:sp>
      <p:sp>
        <p:nvSpPr>
          <p:cNvPr id="8" name="Tekstvak 7">
            <a:extLst>
              <a:ext uri="{FF2B5EF4-FFF2-40B4-BE49-F238E27FC236}">
                <a16:creationId xmlns:a16="http://schemas.microsoft.com/office/drawing/2014/main" id="{FC26023F-0BF5-B45A-6426-E4C2B102D590}"/>
              </a:ext>
            </a:extLst>
          </p:cNvPr>
          <p:cNvSpPr txBox="1"/>
          <p:nvPr/>
        </p:nvSpPr>
        <p:spPr>
          <a:xfrm>
            <a:off x="423746" y="4062588"/>
            <a:ext cx="1437689" cy="230832"/>
          </a:xfrm>
          <a:prstGeom prst="rect">
            <a:avLst/>
          </a:prstGeom>
          <a:noFill/>
        </p:spPr>
        <p:txBody>
          <a:bodyPr wrap="square" rtlCol="0">
            <a:spAutoFit/>
          </a:bodyPr>
          <a:lstStyle/>
          <a:p>
            <a:r>
              <a:rPr lang="nl-NL" sz="900" dirty="0">
                <a:solidFill>
                  <a:schemeClr val="bg1">
                    <a:lumMod val="65000"/>
                  </a:schemeClr>
                </a:solidFill>
                <a:latin typeface="Segoe UI Semilight" panose="020B0402040204020203" pitchFamily="34" charset="0"/>
                <a:cs typeface="Segoe UI Semilight" panose="020B0402040204020203" pitchFamily="34" charset="0"/>
              </a:rPr>
              <a:t>Voorzuivering</a:t>
            </a:r>
          </a:p>
        </p:txBody>
      </p:sp>
      <p:pic>
        <p:nvPicPr>
          <p:cNvPr id="11" name="260527_VB_PWN_Slide 11">
            <a:hlinkClick r:id="" action="ppaction://media"/>
            <a:extLst>
              <a:ext uri="{FF2B5EF4-FFF2-40B4-BE49-F238E27FC236}">
                <a16:creationId xmlns:a16="http://schemas.microsoft.com/office/drawing/2014/main" id="{CB58B4A0-10A2-DA91-5785-12A4CCEFE6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4763"/>
            <a:ext cx="812800" cy="812800"/>
          </a:xfrm>
          <a:prstGeom prst="rect">
            <a:avLst/>
          </a:prstGeom>
        </p:spPr>
      </p:pic>
    </p:spTree>
    <p:extLst>
      <p:ext uri="{BB962C8B-B14F-4D97-AF65-F5344CB8AC3E}">
        <p14:creationId xmlns:p14="http://schemas.microsoft.com/office/powerpoint/2010/main" val="7243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39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4A26C-61B6-3115-797F-3B44DFB8865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0074BE6E-25BC-DE89-62D9-8363336F7543}"/>
              </a:ext>
            </a:extLst>
          </p:cNvPr>
          <p:cNvSpPr>
            <a:spLocks noGrp="1" noRot="1" noMove="1" noResize="1" noEditPoints="1" noAdjustHandles="1" noChangeArrowheads="1" noChangeShapeType="1"/>
          </p:cNvSpPr>
          <p:nvPr>
            <p:ph type="body" sz="quarter" idx="16"/>
          </p:nvPr>
        </p:nvSpPr>
        <p:spPr/>
        <p:txBody>
          <a:bodyPr/>
          <a:lstStyle/>
          <a:p>
            <a:r>
              <a:rPr lang="nl-NL"/>
              <a:t>Desinfectie na uw werkzaamheden</a:t>
            </a:r>
          </a:p>
          <a:p>
            <a:endParaRPr lang="nl-NL"/>
          </a:p>
        </p:txBody>
      </p:sp>
      <p:sp>
        <p:nvSpPr>
          <p:cNvPr id="3" name="Tijdelijke aanduiding voor tekst 2">
            <a:extLst>
              <a:ext uri="{FF2B5EF4-FFF2-40B4-BE49-F238E27FC236}">
                <a16:creationId xmlns:a16="http://schemas.microsoft.com/office/drawing/2014/main" id="{91C0D792-F89E-417E-E69F-985813C858D8}"/>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fontScale="85000" lnSpcReduction="10000"/>
          </a:bodyPr>
          <a:lstStyle/>
          <a:p>
            <a:pPr marL="0" indent="0">
              <a:buNone/>
            </a:pPr>
            <a:r>
              <a:rPr lang="nl-NL">
                <a:latin typeface="Segoe UI"/>
                <a:cs typeface="Segoe UI"/>
              </a:rPr>
              <a:t>Hoe netjes je ook werkt, er zal </a:t>
            </a:r>
            <a:r>
              <a:rPr lang="nl-NL" b="1">
                <a:latin typeface="Segoe UI"/>
                <a:cs typeface="Segoe UI"/>
              </a:rPr>
              <a:t>altijd</a:t>
            </a:r>
            <a:r>
              <a:rPr lang="nl-NL" dirty="0">
                <a:latin typeface="Segoe UI"/>
                <a:cs typeface="Segoe UI"/>
              </a:rPr>
              <a:t> </a:t>
            </a:r>
            <a:r>
              <a:rPr lang="nl-NL">
                <a:latin typeface="Segoe UI"/>
                <a:cs typeface="Segoe UI"/>
              </a:rPr>
              <a:t>een kans blijven op stof of vuil.</a:t>
            </a:r>
          </a:p>
          <a:p>
            <a:pPr marL="0" indent="0">
              <a:buNone/>
            </a:pPr>
            <a:endParaRPr lang="nl-NL"/>
          </a:p>
          <a:p>
            <a:pPr marL="0" indent="0">
              <a:buNone/>
            </a:pPr>
            <a:r>
              <a:rPr lang="nl-NL" u="sng"/>
              <a:t>Desinfectiemiddelen:</a:t>
            </a:r>
          </a:p>
          <a:p>
            <a:r>
              <a:rPr lang="nl-NL"/>
              <a:t>Chloorbleekloog </a:t>
            </a:r>
          </a:p>
          <a:p>
            <a:r>
              <a:rPr lang="nl-NL">
                <a:latin typeface="Segoe UI"/>
                <a:cs typeface="Segoe UI"/>
              </a:rPr>
              <a:t>35% waterstofperoxide: bij de UF- en HF membranen, want HF-membranen zijn niet bestand tegen chloor</a:t>
            </a:r>
          </a:p>
          <a:p>
            <a:r>
              <a:rPr lang="nl-NL">
                <a:latin typeface="Segoe UI"/>
                <a:cs typeface="Segoe UI"/>
              </a:rPr>
              <a:t>Waterstofperoxide alleen op 3 locaties: in UV/waterstofperoxideinstallatie in Andijk en Heemskerk &amp; in HF-membramen, niet bestand tegen chloor </a:t>
            </a:r>
          </a:p>
          <a:p>
            <a:endParaRPr lang="nl-NL"/>
          </a:p>
          <a:p>
            <a:pPr marL="0" indent="0">
              <a:buNone/>
            </a:pPr>
            <a:r>
              <a:rPr lang="nl-NL" u="sng"/>
              <a:t>Zorg voor:</a:t>
            </a:r>
          </a:p>
          <a:p>
            <a:r>
              <a:rPr lang="nl-NL"/>
              <a:t>Juiste persoonlijke beschermingsmiddelen</a:t>
            </a:r>
          </a:p>
          <a:p>
            <a:r>
              <a:rPr lang="nl-NL">
                <a:latin typeface="Segoe UI"/>
                <a:cs typeface="Segoe UI"/>
              </a:rPr>
              <a:t>Juiste dosering: te weinig werkt niet, teveel ook niet</a:t>
            </a:r>
          </a:p>
          <a:p>
            <a:pPr marL="0" indent="0">
              <a:buNone/>
            </a:pPr>
            <a:endParaRPr lang="nl-NL"/>
          </a:p>
          <a:p>
            <a:pPr marL="0" indent="0">
              <a:buNone/>
            </a:pPr>
            <a:r>
              <a:rPr lang="nl-NL">
                <a:latin typeface="Segoe UI"/>
                <a:cs typeface="Segoe UI"/>
              </a:rPr>
              <a:t>Desinfectieplan in draaiboek. Twijfels? Contact PWN-contactpersoon.</a:t>
            </a:r>
          </a:p>
          <a:p>
            <a:endParaRPr lang="nl-NL" b="1"/>
          </a:p>
        </p:txBody>
      </p:sp>
      <p:pic>
        <p:nvPicPr>
          <p:cNvPr id="6" name="Tijdelijke aanduiding voor afbeelding 5">
            <a:extLst>
              <a:ext uri="{FF2B5EF4-FFF2-40B4-BE49-F238E27FC236}">
                <a16:creationId xmlns:a16="http://schemas.microsoft.com/office/drawing/2014/main" id="{435B2333-69C8-8851-8BEB-B884750DC7C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7" name="PWN Hygienisch werken Slide_12 v2_1">
            <a:hlinkClick r:id="" action="ppaction://media"/>
            <a:extLst>
              <a:ext uri="{FF2B5EF4-FFF2-40B4-BE49-F238E27FC236}">
                <a16:creationId xmlns:a16="http://schemas.microsoft.com/office/drawing/2014/main" id="{47AE84D4-2141-290F-FCA2-2DA705484F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297164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47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1212">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9975-BDA1-10E8-A163-D28912745D7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F1E854B-22E9-BCF9-12D7-DAC8174B0B73}"/>
              </a:ext>
            </a:extLst>
          </p:cNvPr>
          <p:cNvSpPr>
            <a:spLocks noGrp="1" noRot="1" noMove="1" noResize="1" noEditPoints="1" noAdjustHandles="1" noChangeArrowheads="1" noChangeShapeType="1"/>
          </p:cNvSpPr>
          <p:nvPr>
            <p:ph type="body" sz="quarter" idx="16"/>
          </p:nvPr>
        </p:nvSpPr>
        <p:spPr/>
        <p:txBody>
          <a:bodyPr/>
          <a:lstStyle/>
          <a:p>
            <a:r>
              <a:rPr lang="nl-NL"/>
              <a:t>Controlemonsters na werkzaamheden en desinfectie</a:t>
            </a:r>
          </a:p>
        </p:txBody>
      </p:sp>
      <p:sp>
        <p:nvSpPr>
          <p:cNvPr id="3" name="Tijdelijke aanduiding voor tekst 2">
            <a:extLst>
              <a:ext uri="{FF2B5EF4-FFF2-40B4-BE49-F238E27FC236}">
                <a16:creationId xmlns:a16="http://schemas.microsoft.com/office/drawing/2014/main" id="{9AFD8978-91BC-CBCD-0018-17231093E988}"/>
              </a:ext>
            </a:extLst>
          </p:cNvPr>
          <p:cNvSpPr>
            <a:spLocks noGrp="1"/>
          </p:cNvSpPr>
          <p:nvPr>
            <p:ph type="body" sz="quarter" idx="17"/>
          </p:nvPr>
        </p:nvSpPr>
        <p:spPr/>
        <p:txBody>
          <a:bodyPr lIns="91440" tIns="45720" rIns="91440" bIns="45720" anchor="t">
            <a:normAutofit/>
          </a:bodyPr>
          <a:lstStyle/>
          <a:p>
            <a:r>
              <a:rPr lang="nl-NL">
                <a:latin typeface="Segoe UI"/>
                <a:cs typeface="Segoe UI"/>
              </a:rPr>
              <a:t>Binnen oranje en rode categorie worden altijd monsters genomen na werkzaamheden</a:t>
            </a:r>
          </a:p>
          <a:p>
            <a:r>
              <a:rPr lang="nl-NL"/>
              <a:t>Binnen 1 a 2 dagen uitslag</a:t>
            </a:r>
          </a:p>
          <a:p>
            <a:r>
              <a:rPr lang="nl-NL">
                <a:latin typeface="Segoe UI"/>
                <a:cs typeface="Segoe UI"/>
              </a:rPr>
              <a:t>Afgekeurd? Gemiddeld 5 dagen voor nieuwe desinfectie</a:t>
            </a:r>
          </a:p>
        </p:txBody>
      </p:sp>
      <p:pic>
        <p:nvPicPr>
          <p:cNvPr id="6" name="Tijdelijke aanduiding voor afbeelding 5">
            <a:extLst>
              <a:ext uri="{FF2B5EF4-FFF2-40B4-BE49-F238E27FC236}">
                <a16:creationId xmlns:a16="http://schemas.microsoft.com/office/drawing/2014/main" id="{BD797BB3-CFD6-8185-4B6F-BF994E4E1E8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60527_VB_PWN_Slide 13">
            <a:hlinkClick r:id="" action="ppaction://media"/>
            <a:extLst>
              <a:ext uri="{FF2B5EF4-FFF2-40B4-BE49-F238E27FC236}">
                <a16:creationId xmlns:a16="http://schemas.microsoft.com/office/drawing/2014/main" id="{C7E0536F-00F3-F92B-B752-A50E5DDCAD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27010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5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4260-09AE-BED9-F2AD-B7B19C2403E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ACC2CAE-C3F1-C2A9-7885-FBDC4374361E}"/>
              </a:ext>
            </a:extLst>
          </p:cNvPr>
          <p:cNvSpPr>
            <a:spLocks noGrp="1" noRot="1" noMove="1" noResize="1" noEditPoints="1" noAdjustHandles="1" noChangeArrowheads="1" noChangeShapeType="1"/>
          </p:cNvSpPr>
          <p:nvPr>
            <p:ph type="body" sz="quarter" idx="16"/>
          </p:nvPr>
        </p:nvSpPr>
        <p:spPr/>
        <p:txBody>
          <a:bodyPr/>
          <a:lstStyle/>
          <a:p>
            <a:r>
              <a:rPr lang="nl-NL"/>
              <a:t>Hygiënisch werken, altijd en overal</a:t>
            </a:r>
          </a:p>
        </p:txBody>
      </p:sp>
      <p:sp>
        <p:nvSpPr>
          <p:cNvPr id="3" name="Tijdelijke aanduiding voor tekst 2">
            <a:extLst>
              <a:ext uri="{FF2B5EF4-FFF2-40B4-BE49-F238E27FC236}">
                <a16:creationId xmlns:a16="http://schemas.microsoft.com/office/drawing/2014/main" id="{E83721C8-D6E9-2D35-D5C7-70B1275E5933}"/>
              </a:ext>
            </a:extLst>
          </p:cNvPr>
          <p:cNvSpPr>
            <a:spLocks noGrp="1"/>
          </p:cNvSpPr>
          <p:nvPr>
            <p:ph type="body" sz="quarter" idx="17"/>
          </p:nvPr>
        </p:nvSpPr>
        <p:spPr/>
        <p:txBody>
          <a:bodyPr/>
          <a:lstStyle/>
          <a:p>
            <a:r>
              <a:rPr lang="nl-NL"/>
              <a:t>Waar u ook werkt u dient altijd schoon en netjes te werken. Ver in het project moet er naast netjes ook hygiënisch gewerkt worden.</a:t>
            </a:r>
          </a:p>
          <a:p>
            <a:r>
              <a:rPr lang="nl-NL"/>
              <a:t>We herhalen wat dat betekent.</a:t>
            </a:r>
          </a:p>
        </p:txBody>
      </p:sp>
      <p:pic>
        <p:nvPicPr>
          <p:cNvPr id="5" name="260527_VB_PWN_Slide 14">
            <a:hlinkClick r:id="" action="ppaction://media"/>
            <a:extLst>
              <a:ext uri="{FF2B5EF4-FFF2-40B4-BE49-F238E27FC236}">
                <a16:creationId xmlns:a16="http://schemas.microsoft.com/office/drawing/2014/main" id="{0564654E-F7B8-0425-1F4A-4AF63B03CC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352460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513714-D843-01BE-9678-47EB0453399D}"/>
              </a:ext>
            </a:extLst>
          </p:cNvPr>
          <p:cNvSpPr>
            <a:spLocks noGrp="1" noRot="1" noMove="1" noResize="1" noEditPoints="1" noAdjustHandles="1" noChangeArrowheads="1" noChangeShapeType="1"/>
          </p:cNvSpPr>
          <p:nvPr>
            <p:ph type="body" sz="quarter" idx="16"/>
          </p:nvPr>
        </p:nvSpPr>
        <p:spPr/>
        <p:txBody>
          <a:bodyPr/>
          <a:lstStyle/>
          <a:p>
            <a:r>
              <a:rPr lang="nl-NL"/>
              <a:t>Tijdens de sloop en nieuwbouw of renovatie gelden de volgende regels:</a:t>
            </a:r>
          </a:p>
        </p:txBody>
      </p:sp>
      <p:sp>
        <p:nvSpPr>
          <p:cNvPr id="3" name="Tijdelijke aanduiding voor tekst 2">
            <a:extLst>
              <a:ext uri="{FF2B5EF4-FFF2-40B4-BE49-F238E27FC236}">
                <a16:creationId xmlns:a16="http://schemas.microsoft.com/office/drawing/2014/main" id="{736D4243-65B8-146D-F352-4F3F947864CB}"/>
              </a:ext>
            </a:extLst>
          </p:cNvPr>
          <p:cNvSpPr>
            <a:spLocks noGrp="1" noRot="1" noMove="1" noResize="1" noEditPoints="1" noAdjustHandles="1" noChangeArrowheads="1" noChangeShapeType="1"/>
          </p:cNvSpPr>
          <p:nvPr>
            <p:ph type="body" sz="quarter" idx="17"/>
          </p:nvPr>
        </p:nvSpPr>
        <p:spPr/>
        <p:txBody>
          <a:bodyPr/>
          <a:lstStyle/>
          <a:p>
            <a:pPr marL="342900" indent="-342900">
              <a:buFont typeface="+mj-lt"/>
              <a:buAutoNum type="arabicPeriod"/>
            </a:pPr>
            <a:r>
              <a:rPr lang="nl-NL"/>
              <a:t>Persoonlijke hygiëne</a:t>
            </a:r>
          </a:p>
          <a:p>
            <a:pPr marL="342900" indent="-342900">
              <a:buFont typeface="+mj-lt"/>
              <a:buAutoNum type="arabicPeriod"/>
            </a:pPr>
            <a:r>
              <a:rPr lang="nl-NL"/>
              <a:t>Schone en opgeruimde werkplek</a:t>
            </a:r>
          </a:p>
          <a:p>
            <a:pPr marL="342900" indent="-342900">
              <a:buFont typeface="+mj-lt"/>
              <a:buAutoNum type="arabicPeriod"/>
            </a:pPr>
            <a:r>
              <a:rPr lang="nl-NL"/>
              <a:t>Pictogrammen en waarschuwingstekens</a:t>
            </a:r>
          </a:p>
          <a:p>
            <a:pPr marL="342900" indent="-342900">
              <a:buFont typeface="+mj-lt"/>
              <a:buAutoNum type="arabicPeriod"/>
            </a:pPr>
            <a:r>
              <a:rPr lang="nl-NL"/>
              <a:t>Hygiënische zones</a:t>
            </a:r>
          </a:p>
          <a:p>
            <a:pPr marL="0" indent="0">
              <a:buNone/>
            </a:pPr>
            <a:endParaRPr lang="nl-NL"/>
          </a:p>
        </p:txBody>
      </p:sp>
      <p:pic>
        <p:nvPicPr>
          <p:cNvPr id="10" name="Tijdelijke aanduiding voor afbeelding 9">
            <a:extLst>
              <a:ext uri="{FF2B5EF4-FFF2-40B4-BE49-F238E27FC236}">
                <a16:creationId xmlns:a16="http://schemas.microsoft.com/office/drawing/2014/main" id="{A743B7DF-9BA1-9CA6-CA72-C044857B063F}"/>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6678" r="35776"/>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5" name="260527_VB_PWN_Slide 15">
            <a:hlinkClick r:id="" action="ppaction://media"/>
            <a:extLst>
              <a:ext uri="{FF2B5EF4-FFF2-40B4-BE49-F238E27FC236}">
                <a16:creationId xmlns:a16="http://schemas.microsoft.com/office/drawing/2014/main" id="{B7FDA44B-BC90-7259-A777-174B7110F0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3197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2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D38C5-2837-73AE-BF38-F47423CADA0A}"/>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853799-0424-3157-15ED-1900548DF3FC}"/>
              </a:ext>
            </a:extLst>
          </p:cNvPr>
          <p:cNvSpPr>
            <a:spLocks noGrp="1" noRot="1" noMove="1" noResize="1" noEditPoints="1" noAdjustHandles="1" noChangeArrowheads="1" noChangeShapeType="1"/>
          </p:cNvSpPr>
          <p:nvPr>
            <p:ph type="body" sz="quarter" idx="16"/>
          </p:nvPr>
        </p:nvSpPr>
        <p:spPr/>
        <p:txBody>
          <a:bodyPr/>
          <a:lstStyle/>
          <a:p>
            <a:r>
              <a:rPr lang="nl-NL"/>
              <a:t>Persoonlijke hygiëne</a:t>
            </a:r>
          </a:p>
        </p:txBody>
      </p:sp>
      <p:sp>
        <p:nvSpPr>
          <p:cNvPr id="3" name="Tijdelijke aanduiding voor tekst 2">
            <a:extLst>
              <a:ext uri="{FF2B5EF4-FFF2-40B4-BE49-F238E27FC236}">
                <a16:creationId xmlns:a16="http://schemas.microsoft.com/office/drawing/2014/main" id="{FDB13E4A-F1FA-0C80-97D8-BB5E66B26EF1}"/>
              </a:ext>
            </a:extLst>
          </p:cNvPr>
          <p:cNvSpPr>
            <a:spLocks noGrp="1" noRot="1" noMove="1" noResize="1" noEditPoints="1" noAdjustHandles="1" noChangeArrowheads="1" noChangeShapeType="1"/>
          </p:cNvSpPr>
          <p:nvPr>
            <p:ph type="body" sz="quarter" idx="17"/>
          </p:nvPr>
        </p:nvSpPr>
        <p:spPr/>
        <p:txBody>
          <a:bodyPr/>
          <a:lstStyle/>
          <a:p>
            <a:r>
              <a:rPr lang="nl-NL"/>
              <a:t>Niet eten, drinken en roken op uw werkplek</a:t>
            </a:r>
          </a:p>
          <a:p>
            <a:r>
              <a:rPr lang="nl-NL"/>
              <a:t>Handen wassen voor u aan het werk gaat, na toilet bezoek</a:t>
            </a:r>
          </a:p>
          <a:p>
            <a:r>
              <a:rPr lang="nl-NL"/>
              <a:t>Schone veiligheidsschoenen</a:t>
            </a:r>
          </a:p>
          <a:p>
            <a:r>
              <a:rPr lang="nl-NL"/>
              <a:t>Schone werkkleding</a:t>
            </a:r>
          </a:p>
          <a:p>
            <a:endParaRPr lang="nl-NL"/>
          </a:p>
        </p:txBody>
      </p:sp>
      <p:pic>
        <p:nvPicPr>
          <p:cNvPr id="8" name="Tijdelijke aanduiding voor afbeelding 7">
            <a:extLst>
              <a:ext uri="{FF2B5EF4-FFF2-40B4-BE49-F238E27FC236}">
                <a16:creationId xmlns:a16="http://schemas.microsoft.com/office/drawing/2014/main" id="{81C74C90-2039-AD87-4E78-9007D3970C7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4" name="260527_VB_PWN_Slide 16">
            <a:hlinkClick r:id="" action="ppaction://media"/>
            <a:extLst>
              <a:ext uri="{FF2B5EF4-FFF2-40B4-BE49-F238E27FC236}">
                <a16:creationId xmlns:a16="http://schemas.microsoft.com/office/drawing/2014/main" id="{4B98FD1A-1E76-B3B1-6D71-FCB8A96993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4763"/>
            <a:ext cx="812800" cy="812800"/>
          </a:xfrm>
          <a:prstGeom prst="rect">
            <a:avLst/>
          </a:prstGeom>
        </p:spPr>
      </p:pic>
    </p:spTree>
    <p:extLst>
      <p:ext uri="{BB962C8B-B14F-4D97-AF65-F5344CB8AC3E}">
        <p14:creationId xmlns:p14="http://schemas.microsoft.com/office/powerpoint/2010/main" val="229990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FD8B2-C58F-CA23-41CD-22DFC3A16982}"/>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B0CA45-1120-8F4F-98F7-A7F88D17F7CE}"/>
              </a:ext>
            </a:extLst>
          </p:cNvPr>
          <p:cNvSpPr>
            <a:spLocks noGrp="1" noRot="1" noMove="1" noResize="1" noEditPoints="1" noAdjustHandles="1" noChangeArrowheads="1" noChangeShapeType="1"/>
          </p:cNvSpPr>
          <p:nvPr>
            <p:ph type="body" sz="quarter" idx="16"/>
          </p:nvPr>
        </p:nvSpPr>
        <p:spPr/>
        <p:txBody>
          <a:bodyPr/>
          <a:lstStyle/>
          <a:p>
            <a:r>
              <a:rPr lang="nl-NL"/>
              <a:t>Schone opgeruimde werkplek</a:t>
            </a:r>
          </a:p>
        </p:txBody>
      </p:sp>
      <p:sp>
        <p:nvSpPr>
          <p:cNvPr id="3" name="Tijdelijke aanduiding voor tekst 2">
            <a:extLst>
              <a:ext uri="{FF2B5EF4-FFF2-40B4-BE49-F238E27FC236}">
                <a16:creationId xmlns:a16="http://schemas.microsoft.com/office/drawing/2014/main" id="{014CDDC8-D3CE-99DF-0047-0B94911505D5}"/>
              </a:ext>
            </a:extLst>
          </p:cNvPr>
          <p:cNvSpPr>
            <a:spLocks noGrp="1" noRot="1" noMove="1" noResize="1" noEditPoints="1" noAdjustHandles="1" noChangeArrowheads="1" noChangeShapeType="1"/>
          </p:cNvSpPr>
          <p:nvPr>
            <p:ph type="body" sz="quarter" idx="17"/>
          </p:nvPr>
        </p:nvSpPr>
        <p:spPr/>
        <p:txBody>
          <a:bodyPr/>
          <a:lstStyle/>
          <a:p>
            <a:r>
              <a:rPr lang="nl-NL"/>
              <a:t>Neem alleen het gereedschap, materiaal en materieel mee wat u die dag nodig heeft</a:t>
            </a:r>
          </a:p>
          <a:p>
            <a:r>
              <a:rPr lang="nl-NL"/>
              <a:t>Gereedschap, materiaal en materieel legt u niet in de installatie of in open leidingdelen</a:t>
            </a:r>
          </a:p>
          <a:p>
            <a:r>
              <a:rPr lang="nl-NL"/>
              <a:t>Aan het eind van de werkdag ruimt u alles netjes op en laat u uw werkplek schoon en stofvrij achter</a:t>
            </a:r>
          </a:p>
          <a:p>
            <a:r>
              <a:rPr lang="nl-NL"/>
              <a:t>Gebruik een borstel met plastic haren voor desinfectie van gereedschap</a:t>
            </a:r>
          </a:p>
        </p:txBody>
      </p:sp>
      <p:pic>
        <p:nvPicPr>
          <p:cNvPr id="6" name="Tijdelijke aanduiding voor afbeelding 5">
            <a:extLst>
              <a:ext uri="{FF2B5EF4-FFF2-40B4-BE49-F238E27FC236}">
                <a16:creationId xmlns:a16="http://schemas.microsoft.com/office/drawing/2014/main" id="{F8C55C7E-926A-432E-3034-8F0487C5066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5249" r="37159"/>
          <a:stretch>
            <a:fillRect/>
          </a:stretch>
        </p:blipFill>
        <p:spPr>
          <a:xfrm>
            <a:off x="7850909" y="538120"/>
            <a:ext cx="3863089" cy="5781760"/>
          </a:xfrm>
          <a:prstGeom prst="round2DiagRect">
            <a:avLst>
              <a:gd name="adj1" fmla="val 11751"/>
              <a:gd name="adj2" fmla="val 3248"/>
            </a:avLst>
          </a:prstGeom>
          <a:solidFill>
            <a:srgbClr val="ECF2F5"/>
          </a:solidFill>
        </p:spPr>
      </p:pic>
      <p:pic>
        <p:nvPicPr>
          <p:cNvPr id="5" name="260527_VB_PWN_Slide 17">
            <a:hlinkClick r:id="" action="ppaction://media"/>
            <a:extLst>
              <a:ext uri="{FF2B5EF4-FFF2-40B4-BE49-F238E27FC236}">
                <a16:creationId xmlns:a16="http://schemas.microsoft.com/office/drawing/2014/main" id="{41C4D09C-3018-1DFA-4473-65FBC68F77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6192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63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98191-54D0-5E7A-BE4A-68D7D20A8F09}"/>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5B383FF-2981-22BA-41F8-FEA5801C114F}"/>
              </a:ext>
            </a:extLst>
          </p:cNvPr>
          <p:cNvSpPr>
            <a:spLocks noGrp="1" noRot="1" noMove="1" noResize="1" noEditPoints="1" noAdjustHandles="1" noChangeArrowheads="1" noChangeShapeType="1"/>
          </p:cNvSpPr>
          <p:nvPr>
            <p:ph type="body" sz="quarter" idx="16"/>
          </p:nvPr>
        </p:nvSpPr>
        <p:spPr/>
        <p:txBody>
          <a:bodyPr/>
          <a:lstStyle/>
          <a:p>
            <a:r>
              <a:rPr lang="nl-NL" dirty="0"/>
              <a:t>Pictogrammen en waarschuwingstekens</a:t>
            </a:r>
          </a:p>
        </p:txBody>
      </p:sp>
      <p:sp>
        <p:nvSpPr>
          <p:cNvPr id="3" name="Tijdelijke aanduiding voor tekst 2">
            <a:extLst>
              <a:ext uri="{FF2B5EF4-FFF2-40B4-BE49-F238E27FC236}">
                <a16:creationId xmlns:a16="http://schemas.microsoft.com/office/drawing/2014/main" id="{5FABC846-B52A-C5E6-5A67-6E214970EBCB}"/>
              </a:ext>
            </a:extLst>
          </p:cNvPr>
          <p:cNvSpPr>
            <a:spLocks noGrp="1" noRot="1" noMove="1" noResize="1" noEditPoints="1" noAdjustHandles="1" noChangeArrowheads="1" noChangeShapeType="1"/>
          </p:cNvSpPr>
          <p:nvPr>
            <p:ph type="body" sz="quarter" idx="17"/>
          </p:nvPr>
        </p:nvSpPr>
        <p:spPr/>
        <p:txBody>
          <a:bodyPr/>
          <a:lstStyle/>
          <a:p>
            <a:r>
              <a:rPr lang="nl-NL"/>
              <a:t>Let altijd op waarschuwingstekens en pictogrammen. Voor uw eigen veiligheid en die van anderen. </a:t>
            </a:r>
          </a:p>
          <a:p>
            <a:r>
              <a:rPr lang="nl-NL"/>
              <a:t>Ze staan er niet voor niets, dus loop er niet zomaar aan voorbij! </a:t>
            </a:r>
          </a:p>
        </p:txBody>
      </p:sp>
      <p:pic>
        <p:nvPicPr>
          <p:cNvPr id="13" name="Tijdelijke aanduiding voor afbeelding 12">
            <a:extLst>
              <a:ext uri="{FF2B5EF4-FFF2-40B4-BE49-F238E27FC236}">
                <a16:creationId xmlns:a16="http://schemas.microsoft.com/office/drawing/2014/main" id="{AB4E92E7-7C19-F692-6E40-14AB92EBA496}"/>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8436" b="8436"/>
          <a:stretch>
            <a:fillRect/>
          </a:stretch>
        </p:blipFill>
        <p:spPr>
          <a:prstGeom prst="round2DiagRect">
            <a:avLst>
              <a:gd name="adj1" fmla="val 11751"/>
              <a:gd name="adj2" fmla="val 3248"/>
            </a:avLst>
          </a:prstGeom>
          <a:solidFill>
            <a:srgbClr val="ECF2F5"/>
          </a:solidFill>
        </p:spPr>
      </p:pic>
      <p:pic>
        <p:nvPicPr>
          <p:cNvPr id="5" name="260527_VB_PWN_Slide 18">
            <a:hlinkClick r:id="" action="ppaction://media"/>
            <a:extLst>
              <a:ext uri="{FF2B5EF4-FFF2-40B4-BE49-F238E27FC236}">
                <a16:creationId xmlns:a16="http://schemas.microsoft.com/office/drawing/2014/main" id="{282E4770-6CCE-5418-5639-12C3286465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33761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1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BD303-92E2-C906-739E-A5B8617F7FAC}"/>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AA9593A-9FBF-C329-7B72-869CB88482EB}"/>
              </a:ext>
            </a:extLst>
          </p:cNvPr>
          <p:cNvSpPr>
            <a:spLocks noGrp="1" noRot="1" noMove="1" noResize="1" noEditPoints="1" noAdjustHandles="1" noChangeArrowheads="1" noChangeShapeType="1"/>
          </p:cNvSpPr>
          <p:nvPr>
            <p:ph type="body" sz="quarter" idx="16"/>
          </p:nvPr>
        </p:nvSpPr>
        <p:spPr/>
        <p:txBody>
          <a:bodyPr>
            <a:normAutofit/>
          </a:bodyPr>
          <a:lstStyle/>
          <a:p>
            <a:r>
              <a:rPr lang="nl-NL"/>
              <a:t>Hygiënisch werken</a:t>
            </a:r>
          </a:p>
        </p:txBody>
      </p:sp>
      <p:sp>
        <p:nvSpPr>
          <p:cNvPr id="3" name="Tijdelijke aanduiding voor tekst 2">
            <a:extLst>
              <a:ext uri="{FF2B5EF4-FFF2-40B4-BE49-F238E27FC236}">
                <a16:creationId xmlns:a16="http://schemas.microsoft.com/office/drawing/2014/main" id="{78AB889C-5EDD-BBBD-FEDB-2B0748CCB9CB}"/>
              </a:ext>
            </a:extLst>
          </p:cNvPr>
          <p:cNvSpPr>
            <a:spLocks noGrp="1"/>
          </p:cNvSpPr>
          <p:nvPr>
            <p:ph type="body" sz="quarter" idx="17"/>
          </p:nvPr>
        </p:nvSpPr>
        <p:spPr/>
        <p:txBody>
          <a:bodyPr/>
          <a:lstStyle/>
          <a:p>
            <a:pPr marL="0" indent="0">
              <a:buNone/>
            </a:pPr>
            <a:r>
              <a:rPr lang="nl-NL"/>
              <a:t>Als u tijdens het project in of aan de installatie gaat werken gelden de volgende regels omtrent hygiënisch werken: </a:t>
            </a:r>
          </a:p>
          <a:p>
            <a:pPr marL="342900" indent="-342900">
              <a:buFont typeface="+mj-lt"/>
              <a:buAutoNum type="arabicPeriod"/>
            </a:pPr>
            <a:r>
              <a:rPr lang="nl-NL"/>
              <a:t>Niet eten, drinken en roken</a:t>
            </a:r>
          </a:p>
          <a:p>
            <a:pPr marL="342900" indent="-342900">
              <a:buFont typeface="+mj-lt"/>
              <a:buAutoNum type="arabicPeriod"/>
            </a:pPr>
            <a:r>
              <a:rPr lang="nl-NL"/>
              <a:t>Persoonlijke </a:t>
            </a:r>
            <a:r>
              <a:rPr lang="nl-NL" b="1"/>
              <a:t>hygiëne</a:t>
            </a:r>
          </a:p>
          <a:p>
            <a:pPr marL="342900" indent="-342900">
              <a:buFont typeface="+mj-lt"/>
              <a:buAutoNum type="arabicPeriod"/>
            </a:pPr>
            <a:r>
              <a:rPr lang="nl-NL" b="1"/>
              <a:t>Schone</a:t>
            </a:r>
            <a:r>
              <a:rPr lang="nl-NL"/>
              <a:t> werkkleding en schoeisel</a:t>
            </a:r>
          </a:p>
          <a:p>
            <a:pPr marL="342900" indent="-342900">
              <a:buFont typeface="+mj-lt"/>
              <a:buAutoNum type="arabicPeriod"/>
            </a:pPr>
            <a:r>
              <a:rPr lang="nl-NL" b="1"/>
              <a:t>Let op </a:t>
            </a:r>
            <a:r>
              <a:rPr lang="nl-NL"/>
              <a:t>waarschuwingstekens en pictogrammen</a:t>
            </a:r>
          </a:p>
          <a:p>
            <a:pPr marL="342900" indent="-342900">
              <a:buFont typeface="+mj-lt"/>
              <a:buAutoNum type="arabicPeriod"/>
            </a:pPr>
            <a:r>
              <a:rPr lang="nl-NL"/>
              <a:t>Houd de werkplek schoon &amp; netjes</a:t>
            </a:r>
          </a:p>
          <a:p>
            <a:pPr marL="342900" indent="-342900">
              <a:buFont typeface="+mj-lt"/>
              <a:buAutoNum type="arabicPeriod"/>
            </a:pPr>
            <a:r>
              <a:rPr lang="nl-NL"/>
              <a:t>Gebruik schoon gereedschap en materialen</a:t>
            </a:r>
          </a:p>
          <a:p>
            <a:pPr marL="342900" indent="-342900">
              <a:buFont typeface="+mj-lt"/>
              <a:buAutoNum type="arabicPeriod"/>
            </a:pPr>
            <a:r>
              <a:rPr lang="nl-NL" b="1"/>
              <a:t>Desinfecteer</a:t>
            </a:r>
            <a:r>
              <a:rPr lang="nl-NL"/>
              <a:t> gereedschap en materialen voor gebruik </a:t>
            </a:r>
          </a:p>
          <a:p>
            <a:pPr marL="342900" indent="-342900">
              <a:buFont typeface="+mj-lt"/>
              <a:buAutoNum type="arabicPeriod"/>
            </a:pPr>
            <a:r>
              <a:rPr lang="nl-NL" b="1"/>
              <a:t>Let op uw veiligheid en op die van anderen</a:t>
            </a:r>
          </a:p>
          <a:p>
            <a:pPr marL="342900" indent="-342900">
              <a:buFont typeface="+mj-lt"/>
              <a:buAutoNum type="arabicPeriod"/>
            </a:pPr>
            <a:r>
              <a:rPr lang="nl-NL"/>
              <a:t>Ruim goed op na de werkzaamheden</a:t>
            </a:r>
          </a:p>
        </p:txBody>
      </p:sp>
      <p:pic>
        <p:nvPicPr>
          <p:cNvPr id="5" name="260527_VB_PWN_Slide 19">
            <a:hlinkClick r:id="" action="ppaction://media"/>
            <a:extLst>
              <a:ext uri="{FF2B5EF4-FFF2-40B4-BE49-F238E27FC236}">
                <a16:creationId xmlns:a16="http://schemas.microsoft.com/office/drawing/2014/main" id="{15EC610E-CBAC-8C38-F4E1-498613E44AA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16996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8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EE20D6F-ED08-EF9C-EEDD-6C0F5EE88E7B}"/>
              </a:ext>
            </a:extLst>
          </p:cNvPr>
          <p:cNvSpPr>
            <a:spLocks noGrp="1" noRot="1" noMove="1" noResize="1" noEditPoints="1" noAdjustHandles="1" noChangeArrowheads="1" noChangeShapeType="1"/>
          </p:cNvSpPr>
          <p:nvPr>
            <p:ph type="body" sz="quarter" idx="16"/>
          </p:nvPr>
        </p:nvSpPr>
        <p:spPr/>
        <p:txBody>
          <a:bodyPr/>
          <a:lstStyle/>
          <a:p>
            <a:r>
              <a:rPr lang="nl-NL"/>
              <a:t>De inhoud van de cursus</a:t>
            </a:r>
          </a:p>
        </p:txBody>
      </p:sp>
      <p:sp>
        <p:nvSpPr>
          <p:cNvPr id="3" name="Tijdelijke aanduiding voor tekst 2">
            <a:extLst>
              <a:ext uri="{FF2B5EF4-FFF2-40B4-BE49-F238E27FC236}">
                <a16:creationId xmlns:a16="http://schemas.microsoft.com/office/drawing/2014/main" id="{67FB5C76-8E5C-F23E-BB0F-E250A2373464}"/>
              </a:ext>
            </a:extLst>
          </p:cNvPr>
          <p:cNvSpPr>
            <a:spLocks noGrp="1" noRot="1" noMove="1" noResize="1" noEditPoints="1" noAdjustHandles="1" noChangeArrowheads="1" noChangeShapeType="1"/>
          </p:cNvSpPr>
          <p:nvPr>
            <p:ph type="body" sz="quarter" idx="17"/>
          </p:nvPr>
        </p:nvSpPr>
        <p:spPr/>
        <p:txBody>
          <a:bodyPr/>
          <a:lstStyle/>
          <a:p>
            <a:r>
              <a:rPr lang="nl-NL"/>
              <a:t>De cursus is een samenvatting van de landelijke hygiënecode en ons eigen PWN-beleid</a:t>
            </a:r>
          </a:p>
          <a:p>
            <a:pPr marL="0" indent="0">
              <a:buNone/>
            </a:pPr>
            <a:endParaRPr lang="nl-NL"/>
          </a:p>
          <a:p>
            <a:r>
              <a:rPr lang="nl-NL"/>
              <a:t>U leert:</a:t>
            </a:r>
          </a:p>
          <a:p>
            <a:pPr>
              <a:buFontTx/>
              <a:buChar char="-"/>
            </a:pPr>
            <a:r>
              <a:rPr lang="nl-NL"/>
              <a:t>Noodzaak cursus</a:t>
            </a:r>
          </a:p>
          <a:p>
            <a:pPr>
              <a:buFontTx/>
              <a:buChar char="-"/>
            </a:pPr>
            <a:r>
              <a:rPr lang="nl-NL"/>
              <a:t>Huisregels</a:t>
            </a:r>
          </a:p>
          <a:p>
            <a:pPr>
              <a:buFontTx/>
              <a:buChar char="-"/>
            </a:pPr>
            <a:r>
              <a:rPr lang="nl-NL"/>
              <a:t>Indeling zuiveringsinstallaties</a:t>
            </a:r>
          </a:p>
          <a:p>
            <a:pPr>
              <a:buFontTx/>
              <a:buChar char="-"/>
            </a:pPr>
            <a:r>
              <a:rPr lang="nl-NL"/>
              <a:t>Hygiënische zones Nieuwbouw en Renovatie projecten</a:t>
            </a:r>
          </a:p>
          <a:p>
            <a:pPr>
              <a:buFontTx/>
              <a:buChar char="-"/>
            </a:pPr>
            <a:endParaRPr lang="nl-NL"/>
          </a:p>
          <a:p>
            <a:r>
              <a:rPr lang="nl-NL"/>
              <a:t>Toets met 10 meerkeuze vragen </a:t>
            </a:r>
          </a:p>
          <a:p>
            <a:pPr>
              <a:buFontTx/>
              <a:buChar char="-"/>
            </a:pPr>
            <a:r>
              <a:rPr lang="nl-NL"/>
              <a:t>Als u 7 of meer vragen goed heeft, bent u geslaagd. </a:t>
            </a:r>
          </a:p>
          <a:p>
            <a:pPr>
              <a:buFontTx/>
              <a:buChar char="-"/>
            </a:pPr>
            <a:endParaRPr lang="nl-NL"/>
          </a:p>
          <a:p>
            <a:pPr marL="0" indent="0">
              <a:buNone/>
            </a:pPr>
            <a:r>
              <a:rPr lang="nl-NL"/>
              <a:t>In deze e-</a:t>
            </a:r>
            <a:r>
              <a:rPr lang="nl-NL" err="1"/>
              <a:t>learning</a:t>
            </a:r>
            <a:r>
              <a:rPr lang="nl-NL"/>
              <a:t> wordt ook informatie vertelt. </a:t>
            </a:r>
          </a:p>
          <a:p>
            <a:pPr marL="0" indent="0">
              <a:buNone/>
            </a:pPr>
            <a:r>
              <a:rPr lang="nl-NL" b="1"/>
              <a:t>Zet daarom het geluid aan.</a:t>
            </a:r>
          </a:p>
        </p:txBody>
      </p:sp>
      <p:pic>
        <p:nvPicPr>
          <p:cNvPr id="6" name="Tijdelijke aanduiding voor afbeelding 5">
            <a:extLst>
              <a:ext uri="{FF2B5EF4-FFF2-40B4-BE49-F238E27FC236}">
                <a16:creationId xmlns:a16="http://schemas.microsoft.com/office/drawing/2014/main" id="{F7A5E01F-B7D7-6E31-D1E0-082FE9793B50}"/>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7" name="PWN Hygienisch werken Slide_2 v2_1">
            <a:hlinkClick r:id="" action="ppaction://media"/>
            <a:extLst>
              <a:ext uri="{FF2B5EF4-FFF2-40B4-BE49-F238E27FC236}">
                <a16:creationId xmlns:a16="http://schemas.microsoft.com/office/drawing/2014/main" id="{063FB606-A82A-6FC3-FD51-20887FC23A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427073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8885-ABBC-1EE3-0D96-4182A0ED87F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F0CAEB1-6F68-6DC2-A1F8-EE5CCCC75289}"/>
              </a:ext>
            </a:extLst>
          </p:cNvPr>
          <p:cNvSpPr>
            <a:spLocks noGrp="1"/>
          </p:cNvSpPr>
          <p:nvPr>
            <p:ph type="body" sz="quarter" idx="17"/>
          </p:nvPr>
        </p:nvSpPr>
        <p:spPr/>
        <p:txBody>
          <a:bodyPr/>
          <a:lstStyle/>
          <a:p>
            <a:r>
              <a:rPr lang="nl-NL" b="1"/>
              <a:t>Hygiënische zones</a:t>
            </a:r>
          </a:p>
          <a:p>
            <a:endParaRPr lang="nl-NL"/>
          </a:p>
          <a:p>
            <a:r>
              <a:rPr lang="nl-NL"/>
              <a:t>Zijn zones in installaties bij </a:t>
            </a:r>
            <a:r>
              <a:rPr lang="nl-NL" b="1"/>
              <a:t>open water </a:t>
            </a:r>
            <a:r>
              <a:rPr lang="nl-NL"/>
              <a:t>waar </a:t>
            </a:r>
            <a:r>
              <a:rPr lang="nl-NL" b="1"/>
              <a:t>speciale eisen </a:t>
            </a:r>
            <a:r>
              <a:rPr lang="nl-NL"/>
              <a:t>worden gesteld, om de kans op </a:t>
            </a:r>
            <a:r>
              <a:rPr lang="nl-NL" b="1"/>
              <a:t>(her)besmetting </a:t>
            </a:r>
            <a:r>
              <a:rPr lang="nl-NL"/>
              <a:t>van het water te verkleinen, omdat dit water </a:t>
            </a:r>
            <a:r>
              <a:rPr lang="nl-NL" b="1"/>
              <a:t>drinkwater</a:t>
            </a:r>
            <a:r>
              <a:rPr lang="nl-NL"/>
              <a:t> is of wordt. </a:t>
            </a:r>
          </a:p>
          <a:p>
            <a:endParaRPr lang="nl-NL"/>
          </a:p>
          <a:p>
            <a:endParaRPr lang="nl-NL"/>
          </a:p>
        </p:txBody>
      </p:sp>
      <p:pic>
        <p:nvPicPr>
          <p:cNvPr id="4" name="260527_VB_PWN_Slide 20">
            <a:hlinkClick r:id="" action="ppaction://media"/>
            <a:extLst>
              <a:ext uri="{FF2B5EF4-FFF2-40B4-BE49-F238E27FC236}">
                <a16:creationId xmlns:a16="http://schemas.microsoft.com/office/drawing/2014/main" id="{DF2F05AC-D43B-E1A3-8AD9-DA36F9BAAA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384764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AF332-7F64-C20C-3021-7FECEF2D8DD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B74151-1AFC-C939-424E-49FC5E951F2B}"/>
              </a:ext>
            </a:extLst>
          </p:cNvPr>
          <p:cNvSpPr>
            <a:spLocks noGrp="1" noRot="1" noMove="1" noResize="1" noEditPoints="1" noAdjustHandles="1" noChangeArrowheads="1" noChangeShapeType="1"/>
          </p:cNvSpPr>
          <p:nvPr>
            <p:ph type="body" sz="quarter" idx="16"/>
          </p:nvPr>
        </p:nvSpPr>
        <p:spPr/>
        <p:txBody>
          <a:bodyPr/>
          <a:lstStyle/>
          <a:p>
            <a:r>
              <a:rPr lang="nl-NL"/>
              <a:t>Bij nieuwbouw en renovatieprojecten kennen we 3 hygiënische zones:</a:t>
            </a:r>
          </a:p>
          <a:p>
            <a:endParaRPr lang="nl-NL"/>
          </a:p>
        </p:txBody>
      </p:sp>
      <p:sp>
        <p:nvSpPr>
          <p:cNvPr id="3" name="Tijdelijke aanduiding voor tekst 2">
            <a:extLst>
              <a:ext uri="{FF2B5EF4-FFF2-40B4-BE49-F238E27FC236}">
                <a16:creationId xmlns:a16="http://schemas.microsoft.com/office/drawing/2014/main" id="{803B1D22-805E-D933-A297-F5B00FA70A59}"/>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nl-NL">
                <a:latin typeface="Segoe UI"/>
                <a:cs typeface="Segoe UI"/>
              </a:rPr>
              <a:t>Groene</a:t>
            </a:r>
            <a:r>
              <a:rPr lang="nl-NL" dirty="0">
                <a:latin typeface="Segoe UI"/>
                <a:cs typeface="Segoe UI"/>
              </a:rPr>
              <a:t> </a:t>
            </a:r>
            <a:r>
              <a:rPr lang="nl-NL">
                <a:latin typeface="Segoe UI"/>
                <a:cs typeface="Segoe UI"/>
              </a:rPr>
              <a:t>zone: alle ruimtes waarbij alle werkzaamheden uitgevoerd mogen worden</a:t>
            </a:r>
          </a:p>
          <a:p>
            <a:pPr marL="342900" indent="-342900">
              <a:buFont typeface="+mj-lt"/>
              <a:buAutoNum type="arabicPeriod"/>
            </a:pPr>
            <a:r>
              <a:rPr lang="nl-NL">
                <a:latin typeface="Segoe UI"/>
                <a:cs typeface="Segoe UI"/>
              </a:rPr>
              <a:t>Rode zone: waarbij niet geboord, geslepen of gezaagd mag worden, omdat installatie- of leidingedelen open liggen voor montage</a:t>
            </a:r>
          </a:p>
          <a:p>
            <a:pPr marL="342900" indent="-342900">
              <a:buFont typeface="+mj-lt"/>
              <a:buAutoNum type="arabicPeriod"/>
            </a:pPr>
            <a:r>
              <a:rPr lang="nl-NL"/>
              <a:t>Paarse zone: Bij werkzaamheden aan installatie- of leidingdelen waarbij al (drink-) water doorgestroomd heeft of aansluitend aan de werkzaamheden (drink-)water door gaat stromen. </a:t>
            </a:r>
          </a:p>
          <a:p>
            <a:pPr marL="342900" indent="-342900">
              <a:buFont typeface="+mj-lt"/>
              <a:buAutoNum type="arabicPeriod"/>
            </a:pPr>
            <a:endParaRPr lang="nl-NL" b="1"/>
          </a:p>
        </p:txBody>
      </p:sp>
      <p:pic>
        <p:nvPicPr>
          <p:cNvPr id="9" name="Tijdelijke aanduiding voor afbeelding 8">
            <a:extLst>
              <a:ext uri="{FF2B5EF4-FFF2-40B4-BE49-F238E27FC236}">
                <a16:creationId xmlns:a16="http://schemas.microsoft.com/office/drawing/2014/main" id="{00F74DE5-9228-A4E8-C318-327C57072923}"/>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60527_VB_PWN_Slide 21">
            <a:hlinkClick r:id="" action="ppaction://media"/>
            <a:extLst>
              <a:ext uri="{FF2B5EF4-FFF2-40B4-BE49-F238E27FC236}">
                <a16:creationId xmlns:a16="http://schemas.microsoft.com/office/drawing/2014/main" id="{88F2778D-4372-A1C4-E4A8-2AB5F59983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40924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2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00A6636-CFA7-24AA-3EDF-F9DBEA9A4990}"/>
              </a:ext>
            </a:extLst>
          </p:cNvPr>
          <p:cNvSpPr>
            <a:spLocks noGrp="1"/>
          </p:cNvSpPr>
          <p:nvPr>
            <p:ph type="body" sz="quarter" idx="16"/>
          </p:nvPr>
        </p:nvSpPr>
        <p:spPr/>
        <p:txBody>
          <a:bodyPr/>
          <a:lstStyle/>
          <a:p>
            <a:r>
              <a:rPr lang="nl-NL"/>
              <a:t>Groene Zone</a:t>
            </a:r>
          </a:p>
          <a:p>
            <a:endParaRPr lang="nl-NL"/>
          </a:p>
        </p:txBody>
      </p:sp>
      <p:sp>
        <p:nvSpPr>
          <p:cNvPr id="3" name="Tijdelijke aanduiding voor tekst 2">
            <a:extLst>
              <a:ext uri="{FF2B5EF4-FFF2-40B4-BE49-F238E27FC236}">
                <a16:creationId xmlns:a16="http://schemas.microsoft.com/office/drawing/2014/main" id="{1F2BDF8B-FB21-112F-E14C-E0AC43C97E2E}"/>
              </a:ext>
            </a:extLst>
          </p:cNvPr>
          <p:cNvSpPr>
            <a:spLocks noGrp="1" noRot="1" noMove="1" noResize="1" noEditPoints="1" noAdjustHandles="1" noChangeArrowheads="1" noChangeShapeType="1"/>
          </p:cNvSpPr>
          <p:nvPr>
            <p:ph type="body" sz="quarter" idx="17"/>
          </p:nvPr>
        </p:nvSpPr>
        <p:spPr/>
        <p:txBody>
          <a:bodyPr/>
          <a:lstStyle/>
          <a:p>
            <a:pPr marL="0" indent="0">
              <a:buNone/>
            </a:pPr>
            <a:r>
              <a:rPr lang="nl-NL" dirty="0"/>
              <a:t>In de </a:t>
            </a:r>
            <a:r>
              <a:rPr lang="nl-NL" b="1" dirty="0"/>
              <a:t>Groene Zone (alle ruimtes) </a:t>
            </a:r>
            <a:r>
              <a:rPr lang="nl-NL" dirty="0"/>
              <a:t>geldt:</a:t>
            </a:r>
          </a:p>
          <a:p>
            <a:endParaRPr lang="nl-NL" dirty="0"/>
          </a:p>
          <a:p>
            <a:r>
              <a:rPr lang="nl-NL" dirty="0"/>
              <a:t>Schone veiligheidsschoenen </a:t>
            </a:r>
          </a:p>
          <a:p>
            <a:r>
              <a:rPr lang="nl-NL" dirty="0"/>
              <a:t>Schone werkkleding </a:t>
            </a:r>
          </a:p>
          <a:p>
            <a:r>
              <a:rPr lang="nl-NL" dirty="0"/>
              <a:t>Opruimen einde werkdag </a:t>
            </a:r>
          </a:p>
          <a:p>
            <a:r>
              <a:rPr lang="nl-NL" dirty="0"/>
              <a:t>Eten en drinken verboden </a:t>
            </a:r>
          </a:p>
          <a:p>
            <a:r>
              <a:rPr lang="nl-NL" dirty="0"/>
              <a:t>Verboden te roken </a:t>
            </a:r>
          </a:p>
          <a:p>
            <a:r>
              <a:rPr lang="nl-NL" dirty="0"/>
              <a:t>Leidingwerk afdoppen</a:t>
            </a:r>
          </a:p>
          <a:p>
            <a:r>
              <a:rPr lang="nl-NL" dirty="0"/>
              <a:t>Geen gereedschap of materiaal in de leidingen leggen </a:t>
            </a:r>
          </a:p>
          <a:p>
            <a:endParaRPr lang="nl-NL" dirty="0"/>
          </a:p>
        </p:txBody>
      </p:sp>
      <p:sp>
        <p:nvSpPr>
          <p:cNvPr id="4" name="Tijdelijke aanduiding voor tekst 3">
            <a:extLst>
              <a:ext uri="{FF2B5EF4-FFF2-40B4-BE49-F238E27FC236}">
                <a16:creationId xmlns:a16="http://schemas.microsoft.com/office/drawing/2014/main" id="{EE8252B4-BF59-AD79-5989-B4B441347F29}"/>
              </a:ext>
            </a:extLst>
          </p:cNvPr>
          <p:cNvSpPr>
            <a:spLocks noGrp="1"/>
          </p:cNvSpPr>
          <p:nvPr>
            <p:ph type="body" sz="quarter" idx="18"/>
          </p:nvPr>
        </p:nvSpPr>
        <p:spPr/>
        <p:txBody>
          <a:bodyPr/>
          <a:lstStyle/>
          <a:p>
            <a:r>
              <a:rPr lang="nl-NL"/>
              <a:t>Alle ruimtes</a:t>
            </a:r>
          </a:p>
        </p:txBody>
      </p:sp>
      <p:sp>
        <p:nvSpPr>
          <p:cNvPr id="5" name="Tijdelijke aanduiding voor tekst 4">
            <a:extLst>
              <a:ext uri="{FF2B5EF4-FFF2-40B4-BE49-F238E27FC236}">
                <a16:creationId xmlns:a16="http://schemas.microsoft.com/office/drawing/2014/main" id="{CF932A15-0700-45C9-D425-5A24DA96B07A}"/>
              </a:ext>
            </a:extLst>
          </p:cNvPr>
          <p:cNvSpPr>
            <a:spLocks noGrp="1"/>
          </p:cNvSpPr>
          <p:nvPr>
            <p:ph type="body" sz="quarter" idx="19"/>
          </p:nvPr>
        </p:nvSpPr>
        <p:spPr/>
        <p:txBody>
          <a:bodyPr/>
          <a:lstStyle/>
          <a:p>
            <a:r>
              <a:rPr lang="nl-NL"/>
              <a:t>Altijd geldig, voor iedereen</a:t>
            </a:r>
          </a:p>
        </p:txBody>
      </p:sp>
      <p:sp>
        <p:nvSpPr>
          <p:cNvPr id="6" name="Tijdelijke aanduiding voor tekst 5">
            <a:extLst>
              <a:ext uri="{FF2B5EF4-FFF2-40B4-BE49-F238E27FC236}">
                <a16:creationId xmlns:a16="http://schemas.microsoft.com/office/drawing/2014/main" id="{29B08B9F-967C-20DC-1CBA-90A528AD5D11}"/>
              </a:ext>
            </a:extLst>
          </p:cNvPr>
          <p:cNvSpPr>
            <a:spLocks noGrp="1"/>
          </p:cNvSpPr>
          <p:nvPr>
            <p:ph type="body" sz="quarter" idx="20"/>
          </p:nvPr>
        </p:nvSpPr>
        <p:spPr/>
        <p:txBody>
          <a:bodyPr>
            <a:normAutofit fontScale="92500"/>
          </a:bodyPr>
          <a:lstStyle/>
          <a:p>
            <a:r>
              <a:rPr lang="nl-NL"/>
              <a:t>Meld verontreinigingen direct bij de toezichthouder</a:t>
            </a:r>
          </a:p>
        </p:txBody>
      </p:sp>
      <p:sp>
        <p:nvSpPr>
          <p:cNvPr id="7" name="Tijdelijke aanduiding voor tekst 6">
            <a:extLst>
              <a:ext uri="{FF2B5EF4-FFF2-40B4-BE49-F238E27FC236}">
                <a16:creationId xmlns:a16="http://schemas.microsoft.com/office/drawing/2014/main" id="{76DCA54E-DA3B-36B0-15D3-EB8DE68B0B57}"/>
              </a:ext>
            </a:extLst>
          </p:cNvPr>
          <p:cNvSpPr>
            <a:spLocks noGrp="1"/>
          </p:cNvSpPr>
          <p:nvPr>
            <p:ph type="body" sz="quarter" idx="21"/>
          </p:nvPr>
        </p:nvSpPr>
        <p:spPr/>
        <p:txBody>
          <a:bodyPr/>
          <a:lstStyle/>
          <a:p>
            <a:r>
              <a:rPr lang="nl-NL"/>
              <a:t>Schone werkkleding</a:t>
            </a:r>
          </a:p>
        </p:txBody>
      </p:sp>
      <p:sp>
        <p:nvSpPr>
          <p:cNvPr id="8" name="Tijdelijke aanduiding voor tekst 7">
            <a:extLst>
              <a:ext uri="{FF2B5EF4-FFF2-40B4-BE49-F238E27FC236}">
                <a16:creationId xmlns:a16="http://schemas.microsoft.com/office/drawing/2014/main" id="{38751E32-FA65-4761-7A8F-0FAA708E27B6}"/>
              </a:ext>
            </a:extLst>
          </p:cNvPr>
          <p:cNvSpPr>
            <a:spLocks noGrp="1"/>
          </p:cNvSpPr>
          <p:nvPr>
            <p:ph type="body" sz="quarter" idx="30"/>
          </p:nvPr>
        </p:nvSpPr>
        <p:spPr/>
        <p:txBody>
          <a:bodyPr/>
          <a:lstStyle/>
          <a:p>
            <a:r>
              <a:rPr lang="nl-NL"/>
              <a:t>Leidingdelen afdoppen</a:t>
            </a:r>
          </a:p>
        </p:txBody>
      </p:sp>
      <p:sp>
        <p:nvSpPr>
          <p:cNvPr id="9" name="Tijdelijke aanduiding voor tekst 8">
            <a:extLst>
              <a:ext uri="{FF2B5EF4-FFF2-40B4-BE49-F238E27FC236}">
                <a16:creationId xmlns:a16="http://schemas.microsoft.com/office/drawing/2014/main" id="{0C9047E5-9C46-8973-786A-F09481C4B7B0}"/>
              </a:ext>
            </a:extLst>
          </p:cNvPr>
          <p:cNvSpPr>
            <a:spLocks noGrp="1"/>
          </p:cNvSpPr>
          <p:nvPr>
            <p:ph type="body" sz="quarter" idx="31"/>
          </p:nvPr>
        </p:nvSpPr>
        <p:spPr/>
        <p:txBody>
          <a:bodyPr/>
          <a:lstStyle/>
          <a:p>
            <a:r>
              <a:rPr lang="nl-NL"/>
              <a:t>Schone veiligheids-schoenen</a:t>
            </a:r>
          </a:p>
        </p:txBody>
      </p:sp>
      <p:sp>
        <p:nvSpPr>
          <p:cNvPr id="10" name="Tijdelijke aanduiding voor tekst 9">
            <a:extLst>
              <a:ext uri="{FF2B5EF4-FFF2-40B4-BE49-F238E27FC236}">
                <a16:creationId xmlns:a16="http://schemas.microsoft.com/office/drawing/2014/main" id="{0DA52512-A081-6190-17E3-9CDF4CA51AB3}"/>
              </a:ext>
            </a:extLst>
          </p:cNvPr>
          <p:cNvSpPr>
            <a:spLocks noGrp="1"/>
          </p:cNvSpPr>
          <p:nvPr>
            <p:ph type="body" sz="quarter" idx="32"/>
          </p:nvPr>
        </p:nvSpPr>
        <p:spPr/>
        <p:txBody>
          <a:bodyPr/>
          <a:lstStyle/>
          <a:p>
            <a:r>
              <a:rPr lang="nl-NL"/>
              <a:t>Opruimen einde werkdag</a:t>
            </a:r>
          </a:p>
        </p:txBody>
      </p:sp>
      <p:sp>
        <p:nvSpPr>
          <p:cNvPr id="11" name="Tijdelijke aanduiding voor tekst 10">
            <a:extLst>
              <a:ext uri="{FF2B5EF4-FFF2-40B4-BE49-F238E27FC236}">
                <a16:creationId xmlns:a16="http://schemas.microsoft.com/office/drawing/2014/main" id="{1FD48270-BD91-8EC2-C7E7-F028E286D7A4}"/>
              </a:ext>
            </a:extLst>
          </p:cNvPr>
          <p:cNvSpPr>
            <a:spLocks noGrp="1"/>
          </p:cNvSpPr>
          <p:nvPr>
            <p:ph type="body" sz="quarter" idx="33"/>
          </p:nvPr>
        </p:nvSpPr>
        <p:spPr/>
        <p:txBody>
          <a:bodyPr/>
          <a:lstStyle/>
          <a:p>
            <a:r>
              <a:rPr lang="nl-NL"/>
              <a:t>Verboden te roken</a:t>
            </a:r>
          </a:p>
        </p:txBody>
      </p:sp>
      <p:sp>
        <p:nvSpPr>
          <p:cNvPr id="12" name="Tijdelijke aanduiding voor tekst 11">
            <a:extLst>
              <a:ext uri="{FF2B5EF4-FFF2-40B4-BE49-F238E27FC236}">
                <a16:creationId xmlns:a16="http://schemas.microsoft.com/office/drawing/2014/main" id="{67CD1616-A752-F4A3-A9BA-C9DB251C90BF}"/>
              </a:ext>
            </a:extLst>
          </p:cNvPr>
          <p:cNvSpPr>
            <a:spLocks noGrp="1"/>
          </p:cNvSpPr>
          <p:nvPr>
            <p:ph type="body" sz="quarter" idx="34"/>
          </p:nvPr>
        </p:nvSpPr>
        <p:spPr/>
        <p:txBody>
          <a:bodyPr/>
          <a:lstStyle/>
          <a:p>
            <a:r>
              <a:rPr lang="nl-NL"/>
              <a:t>Eten en drinken verboden</a:t>
            </a:r>
          </a:p>
        </p:txBody>
      </p:sp>
      <p:sp>
        <p:nvSpPr>
          <p:cNvPr id="13" name="Tijdelijke aanduiding voor tekst 12">
            <a:extLst>
              <a:ext uri="{FF2B5EF4-FFF2-40B4-BE49-F238E27FC236}">
                <a16:creationId xmlns:a16="http://schemas.microsoft.com/office/drawing/2014/main" id="{73A4BE71-BAAB-0B85-9355-CA1B2571ED02}"/>
              </a:ext>
            </a:extLst>
          </p:cNvPr>
          <p:cNvSpPr>
            <a:spLocks noGrp="1"/>
          </p:cNvSpPr>
          <p:nvPr>
            <p:ph type="body" sz="quarter" idx="35"/>
          </p:nvPr>
        </p:nvSpPr>
        <p:spPr/>
        <p:txBody>
          <a:bodyPr/>
          <a:lstStyle/>
          <a:p>
            <a:r>
              <a:rPr lang="nl-NL"/>
              <a:t>Geen spullen in de leidingen leggen</a:t>
            </a:r>
          </a:p>
        </p:txBody>
      </p:sp>
      <p:pic>
        <p:nvPicPr>
          <p:cNvPr id="15" name="260527_VB_PWN_Slide 22">
            <a:hlinkClick r:id="" action="ppaction://media"/>
            <a:extLst>
              <a:ext uri="{FF2B5EF4-FFF2-40B4-BE49-F238E27FC236}">
                <a16:creationId xmlns:a16="http://schemas.microsoft.com/office/drawing/2014/main" id="{BF5236C8-9505-1C1F-5C4B-C4F4C57D0A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7938"/>
            <a:ext cx="812800" cy="812800"/>
          </a:xfrm>
          <a:prstGeom prst="rect">
            <a:avLst/>
          </a:prstGeom>
        </p:spPr>
      </p:pic>
    </p:spTree>
    <p:extLst>
      <p:ext uri="{BB962C8B-B14F-4D97-AF65-F5344CB8AC3E}">
        <p14:creationId xmlns:p14="http://schemas.microsoft.com/office/powerpoint/2010/main" val="89324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78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jdelijke aanduiding voor tekst 13">
            <a:extLst>
              <a:ext uri="{FF2B5EF4-FFF2-40B4-BE49-F238E27FC236}">
                <a16:creationId xmlns:a16="http://schemas.microsoft.com/office/drawing/2014/main" id="{4C0703D9-F60C-6E4E-694E-8A33B91B5E0A}"/>
              </a:ext>
            </a:extLst>
          </p:cNvPr>
          <p:cNvSpPr>
            <a:spLocks noGrp="1"/>
          </p:cNvSpPr>
          <p:nvPr>
            <p:ph type="body" sz="quarter" idx="16"/>
          </p:nvPr>
        </p:nvSpPr>
        <p:spPr/>
        <p:txBody>
          <a:bodyPr/>
          <a:lstStyle/>
          <a:p>
            <a:r>
              <a:rPr lang="nl-NL"/>
              <a:t>Rode Zone</a:t>
            </a:r>
          </a:p>
          <a:p>
            <a:endParaRPr lang="nl-NL"/>
          </a:p>
        </p:txBody>
      </p:sp>
      <p:sp>
        <p:nvSpPr>
          <p:cNvPr id="15" name="Tijdelijke aanduiding voor tekst 14">
            <a:extLst>
              <a:ext uri="{FF2B5EF4-FFF2-40B4-BE49-F238E27FC236}">
                <a16:creationId xmlns:a16="http://schemas.microsoft.com/office/drawing/2014/main" id="{CC5DC125-1BFD-9B76-E3BE-FB5796F44F0A}"/>
              </a:ext>
            </a:extLst>
          </p:cNvPr>
          <p:cNvSpPr>
            <a:spLocks noGrp="1"/>
          </p:cNvSpPr>
          <p:nvPr>
            <p:ph type="body" sz="quarter" idx="17"/>
          </p:nvPr>
        </p:nvSpPr>
        <p:spPr/>
        <p:txBody>
          <a:bodyPr/>
          <a:lstStyle/>
          <a:p>
            <a:pPr marL="0" indent="0">
              <a:buNone/>
            </a:pPr>
            <a:r>
              <a:rPr lang="nl-NL" dirty="0"/>
              <a:t>In de </a:t>
            </a:r>
            <a:r>
              <a:rPr lang="nl-NL" b="1" dirty="0"/>
              <a:t>Rode Zone (watervoerende Ruimte met open installatie- of leidingdelen)</a:t>
            </a:r>
            <a:r>
              <a:rPr lang="nl-NL" dirty="0"/>
              <a:t> geldt:</a:t>
            </a:r>
          </a:p>
          <a:p>
            <a:endParaRPr lang="nl-NL" dirty="0"/>
          </a:p>
          <a:p>
            <a:r>
              <a:rPr lang="nl-NL" dirty="0"/>
              <a:t>Schone werkkleding </a:t>
            </a:r>
          </a:p>
          <a:p>
            <a:r>
              <a:rPr lang="nl-NL" dirty="0"/>
              <a:t>Opruimen einde werkdag </a:t>
            </a:r>
          </a:p>
          <a:p>
            <a:r>
              <a:rPr lang="nl-NL" dirty="0"/>
              <a:t>Eten en drinken verboden </a:t>
            </a:r>
          </a:p>
          <a:p>
            <a:r>
              <a:rPr lang="nl-NL" dirty="0"/>
              <a:t>Verboden te roken </a:t>
            </a:r>
          </a:p>
          <a:p>
            <a:r>
              <a:rPr lang="nl-NL" dirty="0"/>
              <a:t>Geen vallende voorwerpen uit kleding </a:t>
            </a:r>
          </a:p>
          <a:p>
            <a:r>
              <a:rPr lang="nl-NL" dirty="0"/>
              <a:t>Leidingwerk afdoppen </a:t>
            </a:r>
          </a:p>
          <a:p>
            <a:r>
              <a:rPr lang="nl-NL" dirty="0"/>
              <a:t>Verboden te boren, slijpen en zagen </a:t>
            </a:r>
          </a:p>
          <a:p>
            <a:r>
              <a:rPr lang="nl-NL" dirty="0"/>
              <a:t>Geen gereedschap of materiaal in de leidingen leggen </a:t>
            </a:r>
          </a:p>
          <a:p>
            <a:pPr marL="0" indent="0">
              <a:buNone/>
            </a:pPr>
            <a:endParaRPr lang="nl-NL" dirty="0"/>
          </a:p>
        </p:txBody>
      </p:sp>
      <p:sp>
        <p:nvSpPr>
          <p:cNvPr id="16" name="Tijdelijke aanduiding voor tekst 15">
            <a:extLst>
              <a:ext uri="{FF2B5EF4-FFF2-40B4-BE49-F238E27FC236}">
                <a16:creationId xmlns:a16="http://schemas.microsoft.com/office/drawing/2014/main" id="{347A4C0D-434D-6FCA-7657-43047086CC1C}"/>
              </a:ext>
            </a:extLst>
          </p:cNvPr>
          <p:cNvSpPr>
            <a:spLocks noGrp="1"/>
          </p:cNvSpPr>
          <p:nvPr>
            <p:ph type="body" sz="quarter" idx="18"/>
          </p:nvPr>
        </p:nvSpPr>
        <p:spPr/>
        <p:txBody>
          <a:bodyPr>
            <a:normAutofit fontScale="92500"/>
          </a:bodyPr>
          <a:lstStyle/>
          <a:p>
            <a:r>
              <a:rPr lang="nl-NL"/>
              <a:t>Watervoerende ruimte</a:t>
            </a:r>
          </a:p>
        </p:txBody>
      </p:sp>
      <p:sp>
        <p:nvSpPr>
          <p:cNvPr id="17" name="Tijdelijke aanduiding voor tekst 16">
            <a:extLst>
              <a:ext uri="{FF2B5EF4-FFF2-40B4-BE49-F238E27FC236}">
                <a16:creationId xmlns:a16="http://schemas.microsoft.com/office/drawing/2014/main" id="{566539F3-4F4D-D3FB-D601-6FE818BA32C4}"/>
              </a:ext>
            </a:extLst>
          </p:cNvPr>
          <p:cNvSpPr>
            <a:spLocks noGrp="1"/>
          </p:cNvSpPr>
          <p:nvPr>
            <p:ph type="body" sz="quarter" idx="19"/>
          </p:nvPr>
        </p:nvSpPr>
        <p:spPr/>
        <p:txBody>
          <a:bodyPr/>
          <a:lstStyle/>
          <a:p>
            <a:r>
              <a:rPr lang="nl-NL"/>
              <a:t>Altijd geldig, voor iedereen</a:t>
            </a:r>
          </a:p>
        </p:txBody>
      </p:sp>
      <p:sp>
        <p:nvSpPr>
          <p:cNvPr id="18" name="Tijdelijke aanduiding voor tekst 17">
            <a:extLst>
              <a:ext uri="{FF2B5EF4-FFF2-40B4-BE49-F238E27FC236}">
                <a16:creationId xmlns:a16="http://schemas.microsoft.com/office/drawing/2014/main" id="{C0572D24-8F85-A53A-952A-6CC8B0F57FC6}"/>
              </a:ext>
            </a:extLst>
          </p:cNvPr>
          <p:cNvSpPr>
            <a:spLocks noGrp="1"/>
          </p:cNvSpPr>
          <p:nvPr>
            <p:ph type="body" sz="quarter" idx="20"/>
          </p:nvPr>
        </p:nvSpPr>
        <p:spPr/>
        <p:txBody>
          <a:bodyPr>
            <a:normAutofit fontScale="92500"/>
          </a:bodyPr>
          <a:lstStyle/>
          <a:p>
            <a:r>
              <a:rPr lang="nl-NL"/>
              <a:t>Meld verontreinigingen direct bij de toezichthouder</a:t>
            </a:r>
          </a:p>
        </p:txBody>
      </p:sp>
      <p:sp>
        <p:nvSpPr>
          <p:cNvPr id="19" name="Tijdelijke aanduiding voor tekst 18">
            <a:extLst>
              <a:ext uri="{FF2B5EF4-FFF2-40B4-BE49-F238E27FC236}">
                <a16:creationId xmlns:a16="http://schemas.microsoft.com/office/drawing/2014/main" id="{05BB1F0D-2483-EAB7-449C-1DF894CB2A4E}"/>
              </a:ext>
            </a:extLst>
          </p:cNvPr>
          <p:cNvSpPr>
            <a:spLocks noGrp="1"/>
          </p:cNvSpPr>
          <p:nvPr>
            <p:ph type="body" sz="quarter" idx="21"/>
          </p:nvPr>
        </p:nvSpPr>
        <p:spPr/>
        <p:txBody>
          <a:bodyPr/>
          <a:lstStyle/>
          <a:p>
            <a:r>
              <a:rPr lang="nl-NL"/>
              <a:t>Schone werkkleding</a:t>
            </a:r>
          </a:p>
        </p:txBody>
      </p:sp>
      <p:sp>
        <p:nvSpPr>
          <p:cNvPr id="20" name="Tijdelijke aanduiding voor tekst 19">
            <a:extLst>
              <a:ext uri="{FF2B5EF4-FFF2-40B4-BE49-F238E27FC236}">
                <a16:creationId xmlns:a16="http://schemas.microsoft.com/office/drawing/2014/main" id="{208AE4C7-AF3E-2419-9CE7-795D3DC0928A}"/>
              </a:ext>
            </a:extLst>
          </p:cNvPr>
          <p:cNvSpPr>
            <a:spLocks noGrp="1"/>
          </p:cNvSpPr>
          <p:nvPr>
            <p:ph type="body" sz="quarter" idx="30"/>
          </p:nvPr>
        </p:nvSpPr>
        <p:spPr/>
        <p:txBody>
          <a:bodyPr/>
          <a:lstStyle/>
          <a:p>
            <a:r>
              <a:rPr lang="nl-NL"/>
              <a:t>Leidingdelen afdoppen</a:t>
            </a:r>
          </a:p>
        </p:txBody>
      </p:sp>
      <p:sp>
        <p:nvSpPr>
          <p:cNvPr id="21" name="Tijdelijke aanduiding voor tekst 20">
            <a:extLst>
              <a:ext uri="{FF2B5EF4-FFF2-40B4-BE49-F238E27FC236}">
                <a16:creationId xmlns:a16="http://schemas.microsoft.com/office/drawing/2014/main" id="{50540A02-3B80-C6BE-1284-8B0C8CF80163}"/>
              </a:ext>
            </a:extLst>
          </p:cNvPr>
          <p:cNvSpPr>
            <a:spLocks noGrp="1"/>
          </p:cNvSpPr>
          <p:nvPr>
            <p:ph type="body" sz="quarter" idx="31"/>
          </p:nvPr>
        </p:nvSpPr>
        <p:spPr/>
        <p:txBody>
          <a:bodyPr/>
          <a:lstStyle/>
          <a:p>
            <a:r>
              <a:rPr lang="nl-NL"/>
              <a:t>Schone veiligheids-schoenen</a:t>
            </a:r>
          </a:p>
        </p:txBody>
      </p:sp>
      <p:sp>
        <p:nvSpPr>
          <p:cNvPr id="22" name="Tijdelijke aanduiding voor tekst 21">
            <a:extLst>
              <a:ext uri="{FF2B5EF4-FFF2-40B4-BE49-F238E27FC236}">
                <a16:creationId xmlns:a16="http://schemas.microsoft.com/office/drawing/2014/main" id="{1474F6F2-587E-1F72-C326-3ED504BA1B3F}"/>
              </a:ext>
            </a:extLst>
          </p:cNvPr>
          <p:cNvSpPr>
            <a:spLocks noGrp="1"/>
          </p:cNvSpPr>
          <p:nvPr>
            <p:ph type="body" sz="quarter" idx="32"/>
          </p:nvPr>
        </p:nvSpPr>
        <p:spPr/>
        <p:txBody>
          <a:bodyPr/>
          <a:lstStyle/>
          <a:p>
            <a:r>
              <a:rPr lang="nl-NL"/>
              <a:t>Opruimen einde werkdag</a:t>
            </a:r>
          </a:p>
        </p:txBody>
      </p:sp>
      <p:sp>
        <p:nvSpPr>
          <p:cNvPr id="23" name="Tijdelijke aanduiding voor tekst 22">
            <a:extLst>
              <a:ext uri="{FF2B5EF4-FFF2-40B4-BE49-F238E27FC236}">
                <a16:creationId xmlns:a16="http://schemas.microsoft.com/office/drawing/2014/main" id="{9331ABD0-09F4-9F15-09C2-7A24D17BE994}"/>
              </a:ext>
            </a:extLst>
          </p:cNvPr>
          <p:cNvSpPr>
            <a:spLocks noGrp="1"/>
          </p:cNvSpPr>
          <p:nvPr>
            <p:ph type="body" sz="quarter" idx="33"/>
          </p:nvPr>
        </p:nvSpPr>
        <p:spPr/>
        <p:txBody>
          <a:bodyPr/>
          <a:lstStyle/>
          <a:p>
            <a:r>
              <a:rPr lang="nl-NL"/>
              <a:t>Eten en drinken verboden</a:t>
            </a:r>
          </a:p>
        </p:txBody>
      </p:sp>
      <p:sp>
        <p:nvSpPr>
          <p:cNvPr id="24" name="Tijdelijke aanduiding voor tekst 23">
            <a:extLst>
              <a:ext uri="{FF2B5EF4-FFF2-40B4-BE49-F238E27FC236}">
                <a16:creationId xmlns:a16="http://schemas.microsoft.com/office/drawing/2014/main" id="{FEC60F3D-14B7-D028-0041-360AF2C9E04C}"/>
              </a:ext>
            </a:extLst>
          </p:cNvPr>
          <p:cNvSpPr>
            <a:spLocks noGrp="1"/>
          </p:cNvSpPr>
          <p:nvPr>
            <p:ph type="body" sz="quarter" idx="34"/>
          </p:nvPr>
        </p:nvSpPr>
        <p:spPr/>
        <p:txBody>
          <a:bodyPr/>
          <a:lstStyle/>
          <a:p>
            <a:r>
              <a:rPr lang="nl-NL"/>
              <a:t>Verboden te boren, slijpen en zagen</a:t>
            </a:r>
          </a:p>
        </p:txBody>
      </p:sp>
      <p:sp>
        <p:nvSpPr>
          <p:cNvPr id="25" name="Tijdelijke aanduiding voor tekst 24">
            <a:extLst>
              <a:ext uri="{FF2B5EF4-FFF2-40B4-BE49-F238E27FC236}">
                <a16:creationId xmlns:a16="http://schemas.microsoft.com/office/drawing/2014/main" id="{0D239C3D-D9FA-A5FC-9F0F-0860D6E51E8C}"/>
              </a:ext>
            </a:extLst>
          </p:cNvPr>
          <p:cNvSpPr>
            <a:spLocks noGrp="1"/>
          </p:cNvSpPr>
          <p:nvPr>
            <p:ph type="body" sz="quarter" idx="35"/>
          </p:nvPr>
        </p:nvSpPr>
        <p:spPr/>
        <p:txBody>
          <a:bodyPr/>
          <a:lstStyle/>
          <a:p>
            <a:r>
              <a:rPr lang="nl-NL"/>
              <a:t>Verboden te roken</a:t>
            </a:r>
          </a:p>
        </p:txBody>
      </p:sp>
      <p:sp>
        <p:nvSpPr>
          <p:cNvPr id="26" name="Tijdelijke aanduiding voor tekst 25">
            <a:extLst>
              <a:ext uri="{FF2B5EF4-FFF2-40B4-BE49-F238E27FC236}">
                <a16:creationId xmlns:a16="http://schemas.microsoft.com/office/drawing/2014/main" id="{2F6AE1C0-4CE2-543E-1E3A-FD8593F0751F}"/>
              </a:ext>
            </a:extLst>
          </p:cNvPr>
          <p:cNvSpPr>
            <a:spLocks noGrp="1"/>
          </p:cNvSpPr>
          <p:nvPr>
            <p:ph type="body" sz="quarter" idx="36"/>
          </p:nvPr>
        </p:nvSpPr>
        <p:spPr/>
        <p:txBody>
          <a:bodyPr/>
          <a:lstStyle/>
          <a:p>
            <a:r>
              <a:rPr lang="nl-NL"/>
              <a:t>Geen spullen in leidingen leggen</a:t>
            </a:r>
          </a:p>
        </p:txBody>
      </p:sp>
      <p:pic>
        <p:nvPicPr>
          <p:cNvPr id="3" name="260527_VB_PWN_Slide 23">
            <a:hlinkClick r:id="" action="ppaction://media"/>
            <a:extLst>
              <a:ext uri="{FF2B5EF4-FFF2-40B4-BE49-F238E27FC236}">
                <a16:creationId xmlns:a16="http://schemas.microsoft.com/office/drawing/2014/main" id="{2AC0AD78-03A1-A41B-43C2-5974C760D5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7938"/>
            <a:ext cx="812800" cy="812800"/>
          </a:xfrm>
          <a:prstGeom prst="rect">
            <a:avLst/>
          </a:prstGeom>
        </p:spPr>
      </p:pic>
    </p:spTree>
    <p:extLst>
      <p:ext uri="{BB962C8B-B14F-4D97-AF65-F5344CB8AC3E}">
        <p14:creationId xmlns:p14="http://schemas.microsoft.com/office/powerpoint/2010/main" val="93923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3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jdelijke aanduiding voor tekst 19">
            <a:extLst>
              <a:ext uri="{FF2B5EF4-FFF2-40B4-BE49-F238E27FC236}">
                <a16:creationId xmlns:a16="http://schemas.microsoft.com/office/drawing/2014/main" id="{80B4B457-4527-1086-E901-616979C2556C}"/>
              </a:ext>
            </a:extLst>
          </p:cNvPr>
          <p:cNvSpPr>
            <a:spLocks noGrp="1"/>
          </p:cNvSpPr>
          <p:nvPr>
            <p:ph type="body" sz="quarter" idx="16"/>
          </p:nvPr>
        </p:nvSpPr>
        <p:spPr/>
        <p:txBody>
          <a:bodyPr/>
          <a:lstStyle/>
          <a:p>
            <a:r>
              <a:rPr lang="nl-NL"/>
              <a:t>Paarse Zone</a:t>
            </a:r>
          </a:p>
          <a:p>
            <a:endParaRPr lang="nl-NL"/>
          </a:p>
        </p:txBody>
      </p:sp>
      <p:sp>
        <p:nvSpPr>
          <p:cNvPr id="21" name="Tijdelijke aanduiding voor tekst 20">
            <a:extLst>
              <a:ext uri="{FF2B5EF4-FFF2-40B4-BE49-F238E27FC236}">
                <a16:creationId xmlns:a16="http://schemas.microsoft.com/office/drawing/2014/main" id="{23981815-AFAD-0482-2E67-BF5456CBAA67}"/>
              </a:ext>
            </a:extLst>
          </p:cNvPr>
          <p:cNvSpPr>
            <a:spLocks noGrp="1"/>
          </p:cNvSpPr>
          <p:nvPr>
            <p:ph type="body" sz="quarter" idx="17"/>
          </p:nvPr>
        </p:nvSpPr>
        <p:spPr/>
        <p:txBody>
          <a:bodyPr>
            <a:normAutofit fontScale="85000" lnSpcReduction="10000"/>
          </a:bodyPr>
          <a:lstStyle/>
          <a:p>
            <a:pPr marL="0" indent="0">
              <a:buNone/>
            </a:pPr>
            <a:r>
              <a:rPr lang="nl-NL" dirty="0"/>
              <a:t>Als er aan deze installaties gewerkt wordt en er een “open verbinding” wordt gecreëerd, zal </a:t>
            </a:r>
            <a:r>
              <a:rPr lang="nl-NL" b="1" dirty="0"/>
              <a:t>de ruimte rondom die open verbinding lokaal en tijdelijk worden ingericht als Paarse Zone.</a:t>
            </a:r>
          </a:p>
          <a:p>
            <a:pPr marL="0" indent="0">
              <a:buNone/>
            </a:pPr>
            <a:r>
              <a:rPr lang="nl-NL" dirty="0"/>
              <a:t>Op de paarse signaleringsborden zullen onderstaande regels vermeld staan: </a:t>
            </a:r>
            <a:br>
              <a:rPr lang="nl-NL" dirty="0"/>
            </a:br>
            <a:r>
              <a:rPr lang="nl-NL" dirty="0"/>
              <a:t> </a:t>
            </a:r>
          </a:p>
          <a:p>
            <a:r>
              <a:rPr lang="nl-NL" dirty="0"/>
              <a:t>Gedesinfecteerde laarzen </a:t>
            </a:r>
          </a:p>
          <a:p>
            <a:r>
              <a:rPr lang="nl-NL" dirty="0"/>
              <a:t>Gedesinfecteerde handschoenen </a:t>
            </a:r>
          </a:p>
          <a:p>
            <a:r>
              <a:rPr lang="nl-NL" dirty="0"/>
              <a:t>Eten en drinken verboden </a:t>
            </a:r>
          </a:p>
          <a:p>
            <a:r>
              <a:rPr lang="nl-NL" dirty="0"/>
              <a:t>Desinfecteren met gecontroleerde Peroxide-oplossing </a:t>
            </a:r>
          </a:p>
          <a:p>
            <a:r>
              <a:rPr lang="nl-NL" dirty="0"/>
              <a:t>Waterafstotende of waterdichte, schone overall met capuchon </a:t>
            </a:r>
          </a:p>
          <a:p>
            <a:r>
              <a:rPr lang="nl-NL" dirty="0"/>
              <a:t>Geen vallende voorwerpen uit kleiding </a:t>
            </a:r>
          </a:p>
          <a:p>
            <a:endParaRPr lang="nl-NL" dirty="0"/>
          </a:p>
          <a:p>
            <a:pPr marL="0" indent="0">
              <a:buNone/>
            </a:pPr>
            <a:r>
              <a:rPr lang="nl-NL" dirty="0"/>
              <a:t>Omdat er bij een paarse zone open leidingdelen zijn en daar geen stof in mag treden, geldt rondom de paarse zone altijd een rode zone. Daar mag dus niet worden geboord, geslepen of gezaagd.  </a:t>
            </a:r>
          </a:p>
        </p:txBody>
      </p:sp>
      <p:sp>
        <p:nvSpPr>
          <p:cNvPr id="22" name="Tijdelijke aanduiding voor tekst 21">
            <a:extLst>
              <a:ext uri="{FF2B5EF4-FFF2-40B4-BE49-F238E27FC236}">
                <a16:creationId xmlns:a16="http://schemas.microsoft.com/office/drawing/2014/main" id="{533E20D8-D63B-A463-935C-7CF10136E47D}"/>
              </a:ext>
            </a:extLst>
          </p:cNvPr>
          <p:cNvSpPr>
            <a:spLocks noGrp="1"/>
          </p:cNvSpPr>
          <p:nvPr>
            <p:ph type="body" sz="quarter" idx="18"/>
          </p:nvPr>
        </p:nvSpPr>
        <p:spPr/>
        <p:txBody>
          <a:bodyPr>
            <a:normAutofit fontScale="92500" lnSpcReduction="20000"/>
          </a:bodyPr>
          <a:lstStyle/>
          <a:p>
            <a:r>
              <a:rPr lang="nl-NL"/>
              <a:t>Hygiënische zone voor werkzaamheden</a:t>
            </a:r>
          </a:p>
        </p:txBody>
      </p:sp>
      <p:sp>
        <p:nvSpPr>
          <p:cNvPr id="23" name="Tijdelijke aanduiding voor tekst 22">
            <a:extLst>
              <a:ext uri="{FF2B5EF4-FFF2-40B4-BE49-F238E27FC236}">
                <a16:creationId xmlns:a16="http://schemas.microsoft.com/office/drawing/2014/main" id="{6330D0D7-64B1-E69D-1932-5D4CC38B62B9}"/>
              </a:ext>
            </a:extLst>
          </p:cNvPr>
          <p:cNvSpPr>
            <a:spLocks noGrp="1"/>
          </p:cNvSpPr>
          <p:nvPr>
            <p:ph type="body" sz="quarter" idx="19"/>
          </p:nvPr>
        </p:nvSpPr>
        <p:spPr/>
        <p:txBody>
          <a:bodyPr/>
          <a:lstStyle/>
          <a:p>
            <a:r>
              <a:rPr lang="nl-NL"/>
              <a:t>Altijd geldig, voor iedereen</a:t>
            </a:r>
          </a:p>
        </p:txBody>
      </p:sp>
      <p:sp>
        <p:nvSpPr>
          <p:cNvPr id="24" name="Tijdelijke aanduiding voor tekst 23">
            <a:extLst>
              <a:ext uri="{FF2B5EF4-FFF2-40B4-BE49-F238E27FC236}">
                <a16:creationId xmlns:a16="http://schemas.microsoft.com/office/drawing/2014/main" id="{A573CD26-B6C3-0A28-16C1-86FD3EC073AD}"/>
              </a:ext>
            </a:extLst>
          </p:cNvPr>
          <p:cNvSpPr>
            <a:spLocks noGrp="1"/>
          </p:cNvSpPr>
          <p:nvPr>
            <p:ph type="body" sz="quarter" idx="20"/>
          </p:nvPr>
        </p:nvSpPr>
        <p:spPr/>
        <p:txBody>
          <a:bodyPr>
            <a:normAutofit fontScale="92500"/>
          </a:bodyPr>
          <a:lstStyle/>
          <a:p>
            <a:r>
              <a:rPr lang="nl-NL"/>
              <a:t>Meld verontreinigingen direct bij de toezichthouder</a:t>
            </a:r>
          </a:p>
        </p:txBody>
      </p:sp>
      <p:sp>
        <p:nvSpPr>
          <p:cNvPr id="25" name="Tijdelijke aanduiding voor tekst 24">
            <a:extLst>
              <a:ext uri="{FF2B5EF4-FFF2-40B4-BE49-F238E27FC236}">
                <a16:creationId xmlns:a16="http://schemas.microsoft.com/office/drawing/2014/main" id="{11818ED0-8760-164F-6194-6242813BF59A}"/>
              </a:ext>
            </a:extLst>
          </p:cNvPr>
          <p:cNvSpPr>
            <a:spLocks noGrp="1"/>
          </p:cNvSpPr>
          <p:nvPr>
            <p:ph type="body" sz="quarter" idx="30"/>
          </p:nvPr>
        </p:nvSpPr>
        <p:spPr/>
        <p:txBody>
          <a:bodyPr/>
          <a:lstStyle/>
          <a:p>
            <a:r>
              <a:rPr lang="nl-NL"/>
              <a:t>Eten en drinken verboden</a:t>
            </a:r>
          </a:p>
        </p:txBody>
      </p:sp>
      <p:sp>
        <p:nvSpPr>
          <p:cNvPr id="26" name="Tijdelijke aanduiding voor tekst 25">
            <a:extLst>
              <a:ext uri="{FF2B5EF4-FFF2-40B4-BE49-F238E27FC236}">
                <a16:creationId xmlns:a16="http://schemas.microsoft.com/office/drawing/2014/main" id="{72A47B78-C65D-CCDD-6532-185E0EB55483}"/>
              </a:ext>
            </a:extLst>
          </p:cNvPr>
          <p:cNvSpPr>
            <a:spLocks noGrp="1"/>
          </p:cNvSpPr>
          <p:nvPr>
            <p:ph type="body" sz="quarter" idx="31"/>
          </p:nvPr>
        </p:nvSpPr>
        <p:spPr/>
        <p:txBody>
          <a:bodyPr/>
          <a:lstStyle/>
          <a:p>
            <a:r>
              <a:rPr lang="nl-NL"/>
              <a:t>Gedesinfecteerde laarzen</a:t>
            </a:r>
          </a:p>
        </p:txBody>
      </p:sp>
      <p:sp>
        <p:nvSpPr>
          <p:cNvPr id="27" name="Tijdelijke aanduiding voor tekst 26">
            <a:extLst>
              <a:ext uri="{FF2B5EF4-FFF2-40B4-BE49-F238E27FC236}">
                <a16:creationId xmlns:a16="http://schemas.microsoft.com/office/drawing/2014/main" id="{F8BD2896-4224-5A4A-EA6E-D8D2038B2826}"/>
              </a:ext>
            </a:extLst>
          </p:cNvPr>
          <p:cNvSpPr>
            <a:spLocks noGrp="1"/>
          </p:cNvSpPr>
          <p:nvPr>
            <p:ph type="body" sz="quarter" idx="32"/>
          </p:nvPr>
        </p:nvSpPr>
        <p:spPr>
          <a:xfrm>
            <a:off x="9293274" y="2253056"/>
            <a:ext cx="1022876" cy="346477"/>
          </a:xfrm>
        </p:spPr>
        <p:txBody>
          <a:bodyPr/>
          <a:lstStyle/>
          <a:p>
            <a:r>
              <a:rPr lang="nl-NL"/>
              <a:t>Gedesinfecteerde handschoenen</a:t>
            </a:r>
          </a:p>
        </p:txBody>
      </p:sp>
      <p:sp>
        <p:nvSpPr>
          <p:cNvPr id="28" name="Tijdelijke aanduiding voor tekst 27">
            <a:extLst>
              <a:ext uri="{FF2B5EF4-FFF2-40B4-BE49-F238E27FC236}">
                <a16:creationId xmlns:a16="http://schemas.microsoft.com/office/drawing/2014/main" id="{077B927E-6E79-D847-8898-2951AB204BA0}"/>
              </a:ext>
            </a:extLst>
          </p:cNvPr>
          <p:cNvSpPr>
            <a:spLocks noGrp="1"/>
          </p:cNvSpPr>
          <p:nvPr>
            <p:ph type="body" sz="quarter" idx="33"/>
          </p:nvPr>
        </p:nvSpPr>
        <p:spPr/>
        <p:txBody>
          <a:bodyPr/>
          <a:lstStyle/>
          <a:p>
            <a:r>
              <a:rPr lang="nl-NL"/>
              <a:t>Waterafstotende of waterdichte, schone overall met capuchon</a:t>
            </a:r>
          </a:p>
        </p:txBody>
      </p:sp>
      <p:sp>
        <p:nvSpPr>
          <p:cNvPr id="29" name="Tijdelijke aanduiding voor tekst 28">
            <a:extLst>
              <a:ext uri="{FF2B5EF4-FFF2-40B4-BE49-F238E27FC236}">
                <a16:creationId xmlns:a16="http://schemas.microsoft.com/office/drawing/2014/main" id="{DF8BD078-DCD0-CD98-7549-2692875E5A49}"/>
              </a:ext>
            </a:extLst>
          </p:cNvPr>
          <p:cNvSpPr>
            <a:spLocks noGrp="1"/>
          </p:cNvSpPr>
          <p:nvPr>
            <p:ph type="body" sz="quarter" idx="34"/>
          </p:nvPr>
        </p:nvSpPr>
        <p:spPr/>
        <p:txBody>
          <a:bodyPr/>
          <a:lstStyle/>
          <a:p>
            <a:r>
              <a:rPr lang="nl-NL"/>
              <a:t>Desinfecteren met gecontroleerde peroxide-oplossing</a:t>
            </a:r>
          </a:p>
        </p:txBody>
      </p:sp>
      <p:sp>
        <p:nvSpPr>
          <p:cNvPr id="30" name="Tijdelijke aanduiding voor tekst 29">
            <a:extLst>
              <a:ext uri="{FF2B5EF4-FFF2-40B4-BE49-F238E27FC236}">
                <a16:creationId xmlns:a16="http://schemas.microsoft.com/office/drawing/2014/main" id="{2711E2CC-D58A-2A45-E497-997F39C194AB}"/>
              </a:ext>
            </a:extLst>
          </p:cNvPr>
          <p:cNvSpPr>
            <a:spLocks noGrp="1"/>
          </p:cNvSpPr>
          <p:nvPr>
            <p:ph type="body" sz="quarter" idx="35"/>
          </p:nvPr>
        </p:nvSpPr>
        <p:spPr/>
        <p:txBody>
          <a:bodyPr/>
          <a:lstStyle/>
          <a:p>
            <a:r>
              <a:rPr lang="nl-NL"/>
              <a:t>Geen vallende voorwerpen uit kleding</a:t>
            </a:r>
          </a:p>
        </p:txBody>
      </p:sp>
      <p:pic>
        <p:nvPicPr>
          <p:cNvPr id="4" name="PWN Hygienisch werken Slide_24 v2_1">
            <a:hlinkClick r:id="" action="ppaction://media"/>
            <a:extLst>
              <a:ext uri="{FF2B5EF4-FFF2-40B4-BE49-F238E27FC236}">
                <a16:creationId xmlns:a16="http://schemas.microsoft.com/office/drawing/2014/main" id="{9BAAB2D2-8A79-4629-03CA-C12B7BB715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0"/>
            <a:ext cx="812800" cy="812800"/>
          </a:xfrm>
          <a:prstGeom prst="rect">
            <a:avLst/>
          </a:prstGeom>
        </p:spPr>
      </p:pic>
    </p:spTree>
    <p:extLst>
      <p:ext uri="{BB962C8B-B14F-4D97-AF65-F5344CB8AC3E}">
        <p14:creationId xmlns:p14="http://schemas.microsoft.com/office/powerpoint/2010/main" val="76675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2121">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AA5C7A38-6862-9CD8-9735-53586A334F49}"/>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a:stretch>
            <a:fillRect/>
          </a:stretch>
        </p:blipFill>
        <p:spPr>
          <a:prstGeom prst="rect">
            <a:avLst/>
          </a:prstGeom>
        </p:spPr>
      </p:pic>
      <p:sp>
        <p:nvSpPr>
          <p:cNvPr id="3" name="Tijdelijke aanduiding voor tekst 2">
            <a:extLst>
              <a:ext uri="{FF2B5EF4-FFF2-40B4-BE49-F238E27FC236}">
                <a16:creationId xmlns:a16="http://schemas.microsoft.com/office/drawing/2014/main" id="{1C4A77DF-7867-AD44-6E6A-D1163A92089E}"/>
              </a:ext>
            </a:extLst>
          </p:cNvPr>
          <p:cNvSpPr>
            <a:spLocks noGrp="1" noRot="1" noMove="1" noResize="1" noEditPoints="1" noAdjustHandles="1" noChangeArrowheads="1" noChangeShapeType="1"/>
          </p:cNvSpPr>
          <p:nvPr>
            <p:ph type="body" sz="quarter" idx="19"/>
          </p:nvPr>
        </p:nvSpPr>
        <p:spPr/>
        <p:txBody>
          <a:bodyPr/>
          <a:lstStyle/>
          <a:p>
            <a:r>
              <a:rPr lang="nl-NL"/>
              <a:t>Alles nog eens op een rij</a:t>
            </a:r>
          </a:p>
        </p:txBody>
      </p:sp>
      <p:pic>
        <p:nvPicPr>
          <p:cNvPr id="4" name="260527_VB_PWN_Slide 25">
            <a:hlinkClick r:id="" action="ppaction://media"/>
            <a:extLst>
              <a:ext uri="{FF2B5EF4-FFF2-40B4-BE49-F238E27FC236}">
                <a16:creationId xmlns:a16="http://schemas.microsoft.com/office/drawing/2014/main" id="{51C79B48-2995-220A-A2B4-EBE8026ABD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4763"/>
            <a:ext cx="812800" cy="812800"/>
          </a:xfrm>
          <a:prstGeom prst="rect">
            <a:avLst/>
          </a:prstGeom>
        </p:spPr>
      </p:pic>
    </p:spTree>
    <p:extLst>
      <p:ext uri="{BB962C8B-B14F-4D97-AF65-F5344CB8AC3E}">
        <p14:creationId xmlns:p14="http://schemas.microsoft.com/office/powerpoint/2010/main" val="139452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DC107-AD7F-2977-7299-8A4CDD7B8E76}"/>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291FBA4-0529-77AF-A13B-E087131E4428}"/>
              </a:ext>
            </a:extLst>
          </p:cNvPr>
          <p:cNvSpPr>
            <a:spLocks noGrp="1" noRot="1" noMove="1" noResize="1" noEditPoints="1" noAdjustHandles="1" noChangeArrowheads="1" noChangeShapeType="1"/>
          </p:cNvSpPr>
          <p:nvPr>
            <p:ph type="body" sz="quarter" idx="16"/>
          </p:nvPr>
        </p:nvSpPr>
        <p:spPr/>
        <p:txBody>
          <a:bodyPr/>
          <a:lstStyle/>
          <a:p>
            <a:r>
              <a:rPr lang="nl-NL" dirty="0"/>
              <a:t>Indeling zuiveringen – blauw, oranje en rood</a:t>
            </a:r>
          </a:p>
        </p:txBody>
      </p:sp>
      <p:sp>
        <p:nvSpPr>
          <p:cNvPr id="3" name="Tijdelijke aanduiding voor tekst 2">
            <a:extLst>
              <a:ext uri="{FF2B5EF4-FFF2-40B4-BE49-F238E27FC236}">
                <a16:creationId xmlns:a16="http://schemas.microsoft.com/office/drawing/2014/main" id="{1F1A8A0E-45C6-74C2-306D-716403061F3B}"/>
              </a:ext>
            </a:extLst>
          </p:cNvPr>
          <p:cNvSpPr>
            <a:spLocks noGrp="1" noRot="1" noMove="1" noResize="1" noEditPoints="1" noAdjustHandles="1" noChangeArrowheads="1" noChangeShapeType="1"/>
          </p:cNvSpPr>
          <p:nvPr>
            <p:ph type="body" sz="quarter" idx="17"/>
          </p:nvPr>
        </p:nvSpPr>
        <p:spPr/>
        <p:txBody>
          <a:bodyPr/>
          <a:lstStyle/>
          <a:p>
            <a:pPr marL="0" indent="0">
              <a:buNone/>
            </a:pPr>
            <a:endParaRPr lang="nl-NL"/>
          </a:p>
          <a:p>
            <a:pPr marL="0" indent="0">
              <a:buNone/>
            </a:pPr>
            <a:r>
              <a:rPr lang="nl-NL"/>
              <a:t>Zuiveringsfases zijn ingedeeld in 3 categorieën:</a:t>
            </a:r>
          </a:p>
          <a:p>
            <a:endParaRPr lang="nl-NL"/>
          </a:p>
        </p:txBody>
      </p:sp>
      <p:sp>
        <p:nvSpPr>
          <p:cNvPr id="4" name="Tijdelijke aanduiding voor tekst 3">
            <a:extLst>
              <a:ext uri="{FF2B5EF4-FFF2-40B4-BE49-F238E27FC236}">
                <a16:creationId xmlns:a16="http://schemas.microsoft.com/office/drawing/2014/main" id="{4944A8FC-A7D2-6C90-C1B3-099A9A6A7D4A}"/>
              </a:ext>
            </a:extLst>
          </p:cNvPr>
          <p:cNvSpPr>
            <a:spLocks noGrp="1" noRot="1" noMove="1" noResize="1" noEditPoints="1" noAdjustHandles="1" noChangeArrowheads="1" noChangeShapeType="1"/>
          </p:cNvSpPr>
          <p:nvPr>
            <p:ph type="body" sz="quarter" idx="10"/>
          </p:nvPr>
        </p:nvSpPr>
        <p:spPr/>
        <p:txBody>
          <a:bodyPr/>
          <a:lstStyle/>
          <a:p>
            <a:r>
              <a:rPr lang="nl-NL" b="1"/>
              <a:t>Categorie blauw</a:t>
            </a:r>
          </a:p>
          <a:p>
            <a:r>
              <a:rPr lang="nl-NL"/>
              <a:t>Ruw water, heeft nog geen desinfectie gehad</a:t>
            </a:r>
          </a:p>
        </p:txBody>
      </p:sp>
      <p:sp>
        <p:nvSpPr>
          <p:cNvPr id="5" name="Tijdelijke aanduiding voor tekst 4">
            <a:extLst>
              <a:ext uri="{FF2B5EF4-FFF2-40B4-BE49-F238E27FC236}">
                <a16:creationId xmlns:a16="http://schemas.microsoft.com/office/drawing/2014/main" id="{8C87B7BE-B8E7-9084-9820-DAACEC42F84B}"/>
              </a:ext>
            </a:extLst>
          </p:cNvPr>
          <p:cNvSpPr>
            <a:spLocks noGrp="1" noRot="1" noMove="1" noResize="1" noEditPoints="1" noAdjustHandles="1" noChangeArrowheads="1" noChangeShapeType="1"/>
          </p:cNvSpPr>
          <p:nvPr>
            <p:ph type="body" sz="quarter" idx="11"/>
          </p:nvPr>
        </p:nvSpPr>
        <p:spPr/>
        <p:txBody>
          <a:bodyPr/>
          <a:lstStyle/>
          <a:p>
            <a:r>
              <a:rPr lang="nl-NL" b="1"/>
              <a:t>Categorie oranje</a:t>
            </a:r>
          </a:p>
          <a:p>
            <a:r>
              <a:rPr lang="nl-NL"/>
              <a:t>Heeft enige desinfectie gehad</a:t>
            </a:r>
          </a:p>
        </p:txBody>
      </p:sp>
      <p:sp>
        <p:nvSpPr>
          <p:cNvPr id="6" name="Tijdelijke aanduiding voor tekst 5">
            <a:extLst>
              <a:ext uri="{FF2B5EF4-FFF2-40B4-BE49-F238E27FC236}">
                <a16:creationId xmlns:a16="http://schemas.microsoft.com/office/drawing/2014/main" id="{367603D4-5CED-D1A6-F4DB-264365ACAEFE}"/>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nl-NL" b="1"/>
              <a:t>Categorie rood</a:t>
            </a:r>
          </a:p>
          <a:p>
            <a:r>
              <a:rPr lang="nl-NL">
                <a:latin typeface="Segoe UI"/>
                <a:cs typeface="Segoe UI"/>
              </a:rPr>
              <a:t>Hoofddesinfectie of drinkwaterkwaliteit</a:t>
            </a:r>
            <a:endParaRPr lang="nl-NL"/>
          </a:p>
        </p:txBody>
      </p:sp>
      <p:pic>
        <p:nvPicPr>
          <p:cNvPr id="7" name="260527_VB_PWN_Slide 26">
            <a:hlinkClick r:id="" action="ppaction://media"/>
            <a:extLst>
              <a:ext uri="{FF2B5EF4-FFF2-40B4-BE49-F238E27FC236}">
                <a16:creationId xmlns:a16="http://schemas.microsoft.com/office/drawing/2014/main" id="{E74B63C0-E2D4-08A5-1863-B88E10F50A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167053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1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41AE-82E1-E8F4-7C84-866F3CD0B3B0}"/>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45903C-DB8C-ED84-2991-6010CAB1F894}"/>
              </a:ext>
            </a:extLst>
          </p:cNvPr>
          <p:cNvSpPr>
            <a:spLocks noGrp="1" noRot="1" noMove="1" noResize="1" noEditPoints="1" noAdjustHandles="1" noChangeArrowheads="1" noChangeShapeType="1"/>
          </p:cNvSpPr>
          <p:nvPr>
            <p:ph type="body" sz="quarter" idx="10"/>
          </p:nvPr>
        </p:nvSpPr>
        <p:spPr/>
        <p:txBody>
          <a:bodyPr/>
          <a:lstStyle/>
          <a:p>
            <a:r>
              <a:rPr lang="nl-NL"/>
              <a:t>Ruwwater, geen zuivering</a:t>
            </a:r>
          </a:p>
          <a:p>
            <a:r>
              <a:rPr lang="nl-NL"/>
              <a:t>Voorbeelden: bekkens, inlaatkanalen, ruwwaterzeven</a:t>
            </a:r>
          </a:p>
          <a:p>
            <a:r>
              <a:rPr lang="nl-NL" b="1"/>
              <a:t>Geen desinfectie </a:t>
            </a:r>
            <a:r>
              <a:rPr lang="nl-NL"/>
              <a:t>na werkzaamheden</a:t>
            </a:r>
          </a:p>
          <a:p>
            <a:r>
              <a:rPr lang="nl-NL"/>
              <a:t>Geen controle via bemonstering</a:t>
            </a:r>
          </a:p>
          <a:p>
            <a:r>
              <a:rPr lang="nl-NL"/>
              <a:t>Installatie mag weer </a:t>
            </a:r>
            <a:r>
              <a:rPr lang="nl-NL" b="1"/>
              <a:t>direct gebruikt </a:t>
            </a:r>
            <a:r>
              <a:rPr lang="nl-NL"/>
              <a:t>worden</a:t>
            </a:r>
          </a:p>
        </p:txBody>
      </p:sp>
      <p:sp>
        <p:nvSpPr>
          <p:cNvPr id="3" name="Tijdelijke aanduiding voor tekst 2">
            <a:extLst>
              <a:ext uri="{FF2B5EF4-FFF2-40B4-BE49-F238E27FC236}">
                <a16:creationId xmlns:a16="http://schemas.microsoft.com/office/drawing/2014/main" id="{C4F1DFA5-CA80-98F2-7A4B-A50587F1189A}"/>
              </a:ext>
            </a:extLst>
          </p:cNvPr>
          <p:cNvSpPr>
            <a:spLocks noGrp="1" noRot="1" noMove="1" noResize="1" noEditPoints="1" noAdjustHandles="1" noChangeArrowheads="1" noChangeShapeType="1"/>
          </p:cNvSpPr>
          <p:nvPr>
            <p:ph type="body" sz="quarter" idx="11"/>
          </p:nvPr>
        </p:nvSpPr>
        <p:spPr/>
        <p:txBody>
          <a:bodyPr/>
          <a:lstStyle/>
          <a:p>
            <a:r>
              <a:rPr lang="nl-NL"/>
              <a:t>Enige zuivering</a:t>
            </a:r>
          </a:p>
          <a:p>
            <a:r>
              <a:rPr lang="nl-NL"/>
              <a:t>Voorbeelden: coagulatie en sedimentatie</a:t>
            </a:r>
          </a:p>
          <a:p>
            <a:r>
              <a:rPr lang="nl-NL" b="1"/>
              <a:t>Desinfectie na </a:t>
            </a:r>
            <a:r>
              <a:rPr lang="nl-NL"/>
              <a:t>werkzaamheden</a:t>
            </a:r>
          </a:p>
          <a:p>
            <a:r>
              <a:rPr lang="nl-NL" b="1"/>
              <a:t>Controle achteraf </a:t>
            </a:r>
            <a:r>
              <a:rPr lang="nl-NL"/>
              <a:t>via bemonstering</a:t>
            </a:r>
          </a:p>
          <a:p>
            <a:r>
              <a:rPr lang="nl-NL"/>
              <a:t>Installatie mag weer </a:t>
            </a:r>
            <a:r>
              <a:rPr lang="nl-NL" b="1"/>
              <a:t>direct gebruikt </a:t>
            </a:r>
            <a:r>
              <a:rPr lang="nl-NL"/>
              <a:t>worden</a:t>
            </a:r>
          </a:p>
        </p:txBody>
      </p:sp>
      <p:sp>
        <p:nvSpPr>
          <p:cNvPr id="4" name="Tijdelijke aanduiding voor tekst 3">
            <a:extLst>
              <a:ext uri="{FF2B5EF4-FFF2-40B4-BE49-F238E27FC236}">
                <a16:creationId xmlns:a16="http://schemas.microsoft.com/office/drawing/2014/main" id="{94E65FA5-2A26-B89F-305C-3399CBFAC489}"/>
              </a:ext>
            </a:extLst>
          </p:cNvPr>
          <p:cNvSpPr>
            <a:spLocks noGrp="1" noRot="1" noMove="1" noResize="1" noEditPoints="1" noAdjustHandles="1" noChangeArrowheads="1" noChangeShapeType="1"/>
          </p:cNvSpPr>
          <p:nvPr>
            <p:ph type="body" sz="quarter" idx="12"/>
          </p:nvPr>
        </p:nvSpPr>
        <p:spPr/>
        <p:txBody>
          <a:bodyPr/>
          <a:lstStyle/>
          <a:p>
            <a:r>
              <a:rPr lang="nl-NL"/>
              <a:t>Laatste zuiveringsfase of al drinkwater</a:t>
            </a:r>
          </a:p>
          <a:p>
            <a:r>
              <a:rPr lang="nl-NL"/>
              <a:t>Voorbeelden: drinkwaterkelders, gehele PWN distributienetwerk</a:t>
            </a:r>
          </a:p>
          <a:p>
            <a:r>
              <a:rPr lang="nl-NL" b="1"/>
              <a:t>Desinfectie na </a:t>
            </a:r>
            <a:r>
              <a:rPr lang="nl-NL"/>
              <a:t>werkzaamheden</a:t>
            </a:r>
          </a:p>
          <a:p>
            <a:r>
              <a:rPr lang="nl-NL" b="1"/>
              <a:t>Controle achteraf </a:t>
            </a:r>
            <a:r>
              <a:rPr lang="nl-NL"/>
              <a:t>via bemonstering</a:t>
            </a:r>
          </a:p>
          <a:p>
            <a:r>
              <a:rPr lang="nl-NL"/>
              <a:t>Installatie mag alleen </a:t>
            </a:r>
            <a:r>
              <a:rPr lang="nl-NL" b="1"/>
              <a:t>na goedkeuring monsters gebruikt worden</a:t>
            </a:r>
          </a:p>
        </p:txBody>
      </p:sp>
      <p:sp>
        <p:nvSpPr>
          <p:cNvPr id="5" name="Tijdelijke aanduiding voor tekst 4">
            <a:extLst>
              <a:ext uri="{FF2B5EF4-FFF2-40B4-BE49-F238E27FC236}">
                <a16:creationId xmlns:a16="http://schemas.microsoft.com/office/drawing/2014/main" id="{000A84F5-45FE-5AE1-3503-8E414963C20C}"/>
              </a:ext>
            </a:extLst>
          </p:cNvPr>
          <p:cNvSpPr>
            <a:spLocks noGrp="1" noRot="1" noMove="1" noResize="1" noEditPoints="1" noAdjustHandles="1" noChangeArrowheads="1" noChangeShapeType="1"/>
          </p:cNvSpPr>
          <p:nvPr>
            <p:ph type="body" sz="quarter" idx="13"/>
          </p:nvPr>
        </p:nvSpPr>
        <p:spPr/>
        <p:txBody>
          <a:bodyPr/>
          <a:lstStyle/>
          <a:p>
            <a:r>
              <a:rPr lang="nl-NL"/>
              <a:t>Categorie blauw</a:t>
            </a:r>
          </a:p>
        </p:txBody>
      </p:sp>
      <p:sp>
        <p:nvSpPr>
          <p:cNvPr id="6" name="Tijdelijke aanduiding voor tekst 5">
            <a:extLst>
              <a:ext uri="{FF2B5EF4-FFF2-40B4-BE49-F238E27FC236}">
                <a16:creationId xmlns:a16="http://schemas.microsoft.com/office/drawing/2014/main" id="{01902D17-05FF-9212-2962-E89F32DBA627}"/>
              </a:ext>
            </a:extLst>
          </p:cNvPr>
          <p:cNvSpPr>
            <a:spLocks noGrp="1" noRot="1" noMove="1" noResize="1" noEditPoints="1" noAdjustHandles="1" noChangeArrowheads="1" noChangeShapeType="1"/>
          </p:cNvSpPr>
          <p:nvPr>
            <p:ph type="body" sz="quarter" idx="14"/>
          </p:nvPr>
        </p:nvSpPr>
        <p:spPr/>
        <p:txBody>
          <a:bodyPr/>
          <a:lstStyle/>
          <a:p>
            <a:r>
              <a:rPr lang="nl-NL"/>
              <a:t>Categorie oranje</a:t>
            </a:r>
          </a:p>
        </p:txBody>
      </p:sp>
      <p:sp>
        <p:nvSpPr>
          <p:cNvPr id="7" name="Tijdelijke aanduiding voor tekst 6">
            <a:extLst>
              <a:ext uri="{FF2B5EF4-FFF2-40B4-BE49-F238E27FC236}">
                <a16:creationId xmlns:a16="http://schemas.microsoft.com/office/drawing/2014/main" id="{FFDAA5D2-3AFF-6AB4-71A5-BB305C3AA39E}"/>
              </a:ext>
            </a:extLst>
          </p:cNvPr>
          <p:cNvSpPr>
            <a:spLocks noGrp="1" noRot="1" noMove="1" noResize="1" noEditPoints="1" noAdjustHandles="1" noChangeArrowheads="1" noChangeShapeType="1"/>
          </p:cNvSpPr>
          <p:nvPr>
            <p:ph type="body" sz="quarter" idx="15"/>
          </p:nvPr>
        </p:nvSpPr>
        <p:spPr/>
        <p:txBody>
          <a:bodyPr/>
          <a:lstStyle/>
          <a:p>
            <a:r>
              <a:rPr lang="nl-NL"/>
              <a:t>Categorie rood</a:t>
            </a:r>
          </a:p>
        </p:txBody>
      </p:sp>
      <p:pic>
        <p:nvPicPr>
          <p:cNvPr id="9" name="260527_VB_PWN_Slide 27">
            <a:hlinkClick r:id="" action="ppaction://media"/>
            <a:extLst>
              <a:ext uri="{FF2B5EF4-FFF2-40B4-BE49-F238E27FC236}">
                <a16:creationId xmlns:a16="http://schemas.microsoft.com/office/drawing/2014/main" id="{387319F2-6A3C-C071-BA36-914E08D2C1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363723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40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96AC-3198-7F15-CD9E-9437CE7E762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6509DBA-0C4F-7061-6269-499D75BC0FF6}"/>
              </a:ext>
            </a:extLst>
          </p:cNvPr>
          <p:cNvSpPr>
            <a:spLocks noGrp="1"/>
          </p:cNvSpPr>
          <p:nvPr>
            <p:ph type="body" sz="quarter" idx="16"/>
          </p:nvPr>
        </p:nvSpPr>
        <p:spPr/>
        <p:txBody>
          <a:bodyPr/>
          <a:lstStyle/>
          <a:p>
            <a:r>
              <a:rPr lang="nl-NL"/>
              <a:t>We werken binnen PWN met hygiënische zones. Die herkent u aan een groen, rood of een paars bord.  </a:t>
            </a:r>
          </a:p>
          <a:p>
            <a:endParaRPr lang="nl-NL"/>
          </a:p>
        </p:txBody>
      </p:sp>
      <p:sp>
        <p:nvSpPr>
          <p:cNvPr id="4" name="Tijdelijke aanduiding voor tekst 3">
            <a:extLst>
              <a:ext uri="{FF2B5EF4-FFF2-40B4-BE49-F238E27FC236}">
                <a16:creationId xmlns:a16="http://schemas.microsoft.com/office/drawing/2014/main" id="{162F2EEF-76CB-7353-DC61-1C81F49ABB18}"/>
              </a:ext>
            </a:extLst>
          </p:cNvPr>
          <p:cNvSpPr>
            <a:spLocks noGrp="1"/>
          </p:cNvSpPr>
          <p:nvPr>
            <p:ph type="body" sz="quarter" idx="17"/>
          </p:nvPr>
        </p:nvSpPr>
        <p:spPr/>
        <p:txBody>
          <a:bodyPr/>
          <a:lstStyle/>
          <a:p>
            <a:endParaRPr lang="nl-NL"/>
          </a:p>
        </p:txBody>
      </p:sp>
      <p:pic>
        <p:nvPicPr>
          <p:cNvPr id="6" name="Afbeelding 5">
            <a:extLst>
              <a:ext uri="{FF2B5EF4-FFF2-40B4-BE49-F238E27FC236}">
                <a16:creationId xmlns:a16="http://schemas.microsoft.com/office/drawing/2014/main" id="{8FC494A3-3DA0-10E2-E210-BB3D0ED5B2F3}"/>
              </a:ext>
            </a:extLst>
          </p:cNvPr>
          <p:cNvPicPr>
            <a:picLocks noChangeAspect="1"/>
          </p:cNvPicPr>
          <p:nvPr/>
        </p:nvPicPr>
        <p:blipFill>
          <a:blip r:embed="rId5"/>
          <a:stretch>
            <a:fillRect/>
          </a:stretch>
        </p:blipFill>
        <p:spPr>
          <a:xfrm>
            <a:off x="4637351" y="2011681"/>
            <a:ext cx="2654965" cy="3927894"/>
          </a:xfrm>
          <a:prstGeom prst="rect">
            <a:avLst/>
          </a:prstGeom>
        </p:spPr>
      </p:pic>
      <p:pic>
        <p:nvPicPr>
          <p:cNvPr id="7" name="Afbeelding 6">
            <a:extLst>
              <a:ext uri="{FF2B5EF4-FFF2-40B4-BE49-F238E27FC236}">
                <a16:creationId xmlns:a16="http://schemas.microsoft.com/office/drawing/2014/main" id="{A0A479E3-FED7-63B3-CD2D-EC958456257C}"/>
              </a:ext>
            </a:extLst>
          </p:cNvPr>
          <p:cNvPicPr>
            <a:picLocks noChangeAspect="1"/>
          </p:cNvPicPr>
          <p:nvPr/>
        </p:nvPicPr>
        <p:blipFill>
          <a:blip r:embed="rId6"/>
          <a:stretch>
            <a:fillRect/>
          </a:stretch>
        </p:blipFill>
        <p:spPr>
          <a:xfrm>
            <a:off x="1235385" y="2011681"/>
            <a:ext cx="2654965" cy="3927894"/>
          </a:xfrm>
          <a:prstGeom prst="rect">
            <a:avLst/>
          </a:prstGeom>
        </p:spPr>
      </p:pic>
      <p:pic>
        <p:nvPicPr>
          <p:cNvPr id="8" name="Afbeelding 7">
            <a:extLst>
              <a:ext uri="{FF2B5EF4-FFF2-40B4-BE49-F238E27FC236}">
                <a16:creationId xmlns:a16="http://schemas.microsoft.com/office/drawing/2014/main" id="{612F72B1-163C-4AD7-4738-16F600C3502D}"/>
              </a:ext>
            </a:extLst>
          </p:cNvPr>
          <p:cNvPicPr>
            <a:picLocks noChangeAspect="1"/>
          </p:cNvPicPr>
          <p:nvPr/>
        </p:nvPicPr>
        <p:blipFill>
          <a:blip r:embed="rId7"/>
          <a:stretch>
            <a:fillRect/>
          </a:stretch>
        </p:blipFill>
        <p:spPr>
          <a:xfrm>
            <a:off x="8039317" y="2011680"/>
            <a:ext cx="2654965" cy="3927894"/>
          </a:xfrm>
          <a:prstGeom prst="rect">
            <a:avLst/>
          </a:prstGeom>
        </p:spPr>
      </p:pic>
      <p:pic>
        <p:nvPicPr>
          <p:cNvPr id="2" name="260722_VB_PWN_Slide28_V2">
            <a:hlinkClick r:id="" action="ppaction://media"/>
            <a:extLst>
              <a:ext uri="{FF2B5EF4-FFF2-40B4-BE49-F238E27FC236}">
                <a16:creationId xmlns:a16="http://schemas.microsoft.com/office/drawing/2014/main" id="{DBB7F3DE-D3FC-9042-E77B-5187BE0CC83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175" y="0"/>
            <a:ext cx="812800" cy="812800"/>
          </a:xfrm>
          <a:prstGeom prst="rect">
            <a:avLst/>
          </a:prstGeom>
        </p:spPr>
      </p:pic>
    </p:spTree>
    <p:extLst>
      <p:ext uri="{BB962C8B-B14F-4D97-AF65-F5344CB8AC3E}">
        <p14:creationId xmlns:p14="http://schemas.microsoft.com/office/powerpoint/2010/main" val="109153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6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12E88-57A7-2261-C14F-4C57F4FF3F7D}"/>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03B3FDE-8F96-9505-8A2B-1D87E6D7AF03}"/>
              </a:ext>
            </a:extLst>
          </p:cNvPr>
          <p:cNvSpPr>
            <a:spLocks noGrp="1"/>
          </p:cNvSpPr>
          <p:nvPr>
            <p:ph type="body" sz="quarter" idx="17"/>
          </p:nvPr>
        </p:nvSpPr>
        <p:spPr/>
        <p:txBody>
          <a:bodyPr lIns="91440" tIns="45720" rIns="91440" bIns="45720" anchor="ctr" anchorCtr="0">
            <a:normAutofit/>
          </a:bodyPr>
          <a:lstStyle/>
          <a:p>
            <a:pPr algn="ctr"/>
            <a:r>
              <a:rPr lang="nl-NL" sz="4800" b="1" dirty="0">
                <a:latin typeface="Segoe UI"/>
                <a:cs typeface="Segoe UI"/>
              </a:rPr>
              <a:t>Werk </a:t>
            </a:r>
            <a:r>
              <a:rPr lang="nl-NL" sz="4800" b="1">
                <a:latin typeface="Segoe UI"/>
                <a:cs typeface="Segoe UI"/>
              </a:rPr>
              <a:t>schoon en hygiënisch</a:t>
            </a:r>
            <a:r>
              <a:rPr lang="nl-NL" sz="4800" b="1" dirty="0">
                <a:latin typeface="Segoe UI"/>
                <a:cs typeface="Segoe UI"/>
              </a:rPr>
              <a:t> </a:t>
            </a:r>
            <a:r>
              <a:rPr lang="nl-NL" sz="4800" b="1">
                <a:latin typeface="Segoe UI"/>
                <a:cs typeface="Segoe UI"/>
              </a:rPr>
              <a:t>hiermee voorkomt u onnodige vertraging tot opleveren van uw werk.</a:t>
            </a:r>
          </a:p>
          <a:p>
            <a:pPr algn="ctr"/>
            <a:endParaRPr lang="nl-NL" sz="4000" b="1"/>
          </a:p>
          <a:p>
            <a:pPr algn="ctr"/>
            <a:r>
              <a:rPr lang="nl-NL" sz="3600" dirty="0">
                <a:latin typeface="Segoe UI"/>
                <a:cs typeface="Segoe UI"/>
              </a:rPr>
              <a:t>Afkeur betekent </a:t>
            </a:r>
            <a:r>
              <a:rPr lang="nl-NL" sz="3600">
                <a:latin typeface="Segoe UI"/>
                <a:cs typeface="Segoe UI"/>
              </a:rPr>
              <a:t>vertraging van werkzaamheden</a:t>
            </a:r>
          </a:p>
        </p:txBody>
      </p:sp>
      <p:pic>
        <p:nvPicPr>
          <p:cNvPr id="4" name="260527_VB_PWN_Slide 29">
            <a:hlinkClick r:id="" action="ppaction://media"/>
            <a:extLst>
              <a:ext uri="{FF2B5EF4-FFF2-40B4-BE49-F238E27FC236}">
                <a16:creationId xmlns:a16="http://schemas.microsoft.com/office/drawing/2014/main" id="{D6659600-A700-AE52-F999-CBC9E1B236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1474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DE01-29D7-E5DF-3AAA-FBF7869C7F41}"/>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D7CCFF5-AD28-CB0F-3356-B957A450FA4E}"/>
              </a:ext>
            </a:extLst>
          </p:cNvPr>
          <p:cNvSpPr>
            <a:spLocks noGrp="1" noRot="1" noMove="1" noResize="1" noEditPoints="1" noAdjustHandles="1" noChangeArrowheads="1" noChangeShapeType="1"/>
          </p:cNvSpPr>
          <p:nvPr>
            <p:ph type="body" sz="quarter" idx="16"/>
          </p:nvPr>
        </p:nvSpPr>
        <p:spPr/>
        <p:txBody>
          <a:bodyPr/>
          <a:lstStyle/>
          <a:p>
            <a:r>
              <a:rPr lang="nl-NL"/>
              <a:t>Waarom deze cursus</a:t>
            </a:r>
          </a:p>
        </p:txBody>
      </p:sp>
      <p:sp>
        <p:nvSpPr>
          <p:cNvPr id="3" name="Tijdelijke aanduiding voor tekst 2">
            <a:extLst>
              <a:ext uri="{FF2B5EF4-FFF2-40B4-BE49-F238E27FC236}">
                <a16:creationId xmlns:a16="http://schemas.microsoft.com/office/drawing/2014/main" id="{14FC897E-19AA-9C3B-9BF6-C68999444088}"/>
              </a:ext>
            </a:extLst>
          </p:cNvPr>
          <p:cNvSpPr>
            <a:spLocks noGrp="1" noRot="1" noMove="1" noResize="1" noEditPoints="1" noAdjustHandles="1" noChangeArrowheads="1" noChangeShapeType="1"/>
          </p:cNvSpPr>
          <p:nvPr>
            <p:ph type="body" sz="quarter" idx="17"/>
          </p:nvPr>
        </p:nvSpPr>
        <p:spPr/>
        <p:txBody>
          <a:bodyPr/>
          <a:lstStyle/>
          <a:p>
            <a:r>
              <a:rPr lang="nl-NL" b="1"/>
              <a:t>Schoon drinkwater </a:t>
            </a:r>
            <a:r>
              <a:rPr lang="nl-NL"/>
              <a:t>is van </a:t>
            </a:r>
            <a:r>
              <a:rPr lang="nl-NL" b="1"/>
              <a:t>levensbelang</a:t>
            </a:r>
          </a:p>
          <a:p>
            <a:pPr marL="0" indent="0">
              <a:buNone/>
            </a:pPr>
            <a:endParaRPr lang="nl-NL"/>
          </a:p>
          <a:p>
            <a:r>
              <a:rPr lang="nl-NL"/>
              <a:t>825.000 aansluitingen (huishoudens en bedrijven) gebruiken </a:t>
            </a:r>
            <a:r>
              <a:rPr lang="nl-NL" b="1"/>
              <a:t>dagelijks PWN-water</a:t>
            </a:r>
          </a:p>
          <a:p>
            <a:pPr marL="0" indent="0">
              <a:buNone/>
            </a:pPr>
            <a:endParaRPr lang="nl-NL"/>
          </a:p>
          <a:p>
            <a:r>
              <a:rPr lang="nl-NL"/>
              <a:t>Gevolgen van besmetting in een (</a:t>
            </a:r>
            <a:r>
              <a:rPr lang="nl-NL" err="1"/>
              <a:t>zuiverings</a:t>
            </a:r>
            <a:r>
              <a:rPr lang="nl-NL"/>
              <a:t>)installatie raakt heel veel mensen</a:t>
            </a:r>
          </a:p>
          <a:p>
            <a:endParaRPr lang="nl-NL"/>
          </a:p>
          <a:p>
            <a:r>
              <a:rPr lang="nl-NL"/>
              <a:t>Hygiënisch werken is </a:t>
            </a:r>
            <a:r>
              <a:rPr lang="nl-NL" b="1"/>
              <a:t>absolute noodzaak</a:t>
            </a:r>
          </a:p>
        </p:txBody>
      </p:sp>
      <p:pic>
        <p:nvPicPr>
          <p:cNvPr id="6" name="Tijdelijke aanduiding voor afbeelding 5">
            <a:extLst>
              <a:ext uri="{FF2B5EF4-FFF2-40B4-BE49-F238E27FC236}">
                <a16:creationId xmlns:a16="http://schemas.microsoft.com/office/drawing/2014/main" id="{9164882C-01DB-E01B-27B5-5BC6026CBEC5}"/>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NL_PWN_Slide 3">
            <a:hlinkClick r:id="" action="ppaction://media"/>
            <a:extLst>
              <a:ext uri="{FF2B5EF4-FFF2-40B4-BE49-F238E27FC236}">
                <a16:creationId xmlns:a16="http://schemas.microsoft.com/office/drawing/2014/main" id="{305287AF-BC23-E308-2325-67C6340C0D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279566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6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3939">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21D4306-5BEE-CCEE-9EDE-3E363BE51972}"/>
              </a:ext>
            </a:extLst>
          </p:cNvPr>
          <p:cNvSpPr>
            <a:spLocks noGrp="1"/>
          </p:cNvSpPr>
          <p:nvPr>
            <p:ph type="body" sz="quarter" idx="17"/>
          </p:nvPr>
        </p:nvSpPr>
        <p:spPr/>
        <p:txBody>
          <a:bodyPr lIns="91440" tIns="45720" rIns="91440" bIns="45720" anchor="ctr" anchorCtr="0">
            <a:normAutofit/>
          </a:bodyPr>
          <a:lstStyle/>
          <a:p>
            <a:pPr algn="ctr"/>
            <a:r>
              <a:rPr lang="nl-NL" dirty="0">
                <a:solidFill>
                  <a:srgbClr val="FFFFFF"/>
                </a:solidFill>
                <a:latin typeface="Segoe UI"/>
                <a:cs typeface="Segoe UI"/>
              </a:rPr>
              <a:t>Bij herhaaldelijk overtreden van de regels kan u </a:t>
            </a:r>
            <a:br>
              <a:rPr lang="nl-NL" dirty="0">
                <a:solidFill>
                  <a:srgbClr val="FFFFFF"/>
                </a:solidFill>
                <a:latin typeface="Segoe UI"/>
                <a:cs typeface="Segoe UI"/>
              </a:rPr>
            </a:br>
            <a:r>
              <a:rPr lang="nl-NL" dirty="0">
                <a:solidFill>
                  <a:srgbClr val="FFFFFF"/>
                </a:solidFill>
                <a:latin typeface="Segoe UI"/>
                <a:cs typeface="Segoe UI"/>
              </a:rPr>
              <a:t>de toegang tot het werk ontzegt worden. </a:t>
            </a:r>
          </a:p>
          <a:p>
            <a:pPr algn="ctr"/>
            <a:endParaRPr lang="nl-NL" dirty="0">
              <a:solidFill>
                <a:srgbClr val="FFFFFF"/>
              </a:solidFill>
              <a:latin typeface="Segoe UI"/>
              <a:cs typeface="Segoe UI"/>
            </a:endParaRPr>
          </a:p>
          <a:p>
            <a:pPr algn="ctr"/>
            <a:r>
              <a:rPr lang="nl-NL" dirty="0"/>
              <a:t>We staan open voor tips en verbetervoorstellen. </a:t>
            </a:r>
          </a:p>
          <a:p>
            <a:endParaRPr lang="nl-NL" dirty="0"/>
          </a:p>
        </p:txBody>
      </p:sp>
      <p:pic>
        <p:nvPicPr>
          <p:cNvPr id="4" name="260527_VB_PWN_Slide 30">
            <a:hlinkClick r:id="" action="ppaction://media"/>
            <a:extLst>
              <a:ext uri="{FF2B5EF4-FFF2-40B4-BE49-F238E27FC236}">
                <a16:creationId xmlns:a16="http://schemas.microsoft.com/office/drawing/2014/main" id="{89FA5130-03D8-FD25-BD6A-61D0C42AD3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4763"/>
            <a:ext cx="812800" cy="812800"/>
          </a:xfrm>
          <a:prstGeom prst="rect">
            <a:avLst/>
          </a:prstGeom>
        </p:spPr>
      </p:pic>
    </p:spTree>
    <p:extLst>
      <p:ext uri="{BB962C8B-B14F-4D97-AF65-F5344CB8AC3E}">
        <p14:creationId xmlns:p14="http://schemas.microsoft.com/office/powerpoint/2010/main" val="324584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1589-D7B3-5D4E-27E2-7FD2A6CC6053}"/>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085A2620-E47B-69F1-A05C-780DD745FBE2}"/>
              </a:ext>
            </a:extLst>
          </p:cNvPr>
          <p:cNvSpPr>
            <a:spLocks noGrp="1" noRot="1" noMove="1" noResize="1" noEditPoints="1" noAdjustHandles="1" noChangeArrowheads="1" noChangeShapeType="1"/>
          </p:cNvSpPr>
          <p:nvPr>
            <p:ph type="body" sz="quarter" idx="16"/>
          </p:nvPr>
        </p:nvSpPr>
        <p:spPr/>
        <p:txBody>
          <a:bodyPr/>
          <a:lstStyle/>
          <a:p>
            <a:r>
              <a:rPr lang="nl-NL"/>
              <a:t>Samen zorgen we voor schoon en veilig</a:t>
            </a:r>
          </a:p>
          <a:p>
            <a:endParaRPr lang="nl-NL"/>
          </a:p>
        </p:txBody>
      </p:sp>
      <p:sp>
        <p:nvSpPr>
          <p:cNvPr id="4" name="Tijdelijke aanduiding voor tekst 3">
            <a:extLst>
              <a:ext uri="{FF2B5EF4-FFF2-40B4-BE49-F238E27FC236}">
                <a16:creationId xmlns:a16="http://schemas.microsoft.com/office/drawing/2014/main" id="{BFB75FFB-9F04-FCF8-F142-1C040E2D93A7}"/>
              </a:ext>
            </a:extLst>
          </p:cNvPr>
          <p:cNvSpPr>
            <a:spLocks noGrp="1"/>
          </p:cNvSpPr>
          <p:nvPr>
            <p:ph type="body" sz="quarter" idx="17"/>
          </p:nvPr>
        </p:nvSpPr>
        <p:spPr/>
        <p:txBody>
          <a:bodyPr/>
          <a:lstStyle/>
          <a:p>
            <a:r>
              <a:rPr lang="nl-NL"/>
              <a:t>Bedankt dat u deze cursus met aandacht bekeken heeft. </a:t>
            </a:r>
          </a:p>
          <a:p>
            <a:r>
              <a:rPr lang="nl-NL"/>
              <a:t>U krijgt nu 10 multiplechoicevragen. Daarvan moet u er </a:t>
            </a:r>
            <a:r>
              <a:rPr lang="nl-NL" b="1"/>
              <a:t>minimaal 7 goed </a:t>
            </a:r>
            <a:r>
              <a:rPr lang="nl-NL"/>
              <a:t>hebben.</a:t>
            </a:r>
          </a:p>
          <a:p>
            <a:r>
              <a:rPr lang="nl-NL"/>
              <a:t>Succes met de vragen. </a:t>
            </a:r>
          </a:p>
          <a:p>
            <a:endParaRPr lang="nl-NL"/>
          </a:p>
          <a:p>
            <a:pPr marL="0" indent="0">
              <a:buNone/>
            </a:pPr>
            <a:r>
              <a:rPr lang="nl-NL" b="1"/>
              <a:t>We zien u graag terug op een van onze locaties.</a:t>
            </a:r>
          </a:p>
          <a:p>
            <a:endParaRPr lang="nl-NL"/>
          </a:p>
        </p:txBody>
      </p:sp>
      <p:pic>
        <p:nvPicPr>
          <p:cNvPr id="7" name="Tijdelijke aanduiding voor afbeelding 6">
            <a:extLst>
              <a:ext uri="{FF2B5EF4-FFF2-40B4-BE49-F238E27FC236}">
                <a16:creationId xmlns:a16="http://schemas.microsoft.com/office/drawing/2014/main" id="{E0D1061A-0EB9-CF8A-986E-014FAA937C2C}"/>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60527_VB_PWN_Slide 31">
            <a:hlinkClick r:id="" action="ppaction://media"/>
            <a:extLst>
              <a:ext uri="{FF2B5EF4-FFF2-40B4-BE49-F238E27FC236}">
                <a16:creationId xmlns:a16="http://schemas.microsoft.com/office/drawing/2014/main" id="{B71FC16E-846A-7094-6FE1-BA05D07CB2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4763"/>
            <a:ext cx="812800" cy="812800"/>
          </a:xfrm>
          <a:prstGeom prst="rect">
            <a:avLst/>
          </a:prstGeom>
        </p:spPr>
      </p:pic>
    </p:spTree>
    <p:extLst>
      <p:ext uri="{BB962C8B-B14F-4D97-AF65-F5344CB8AC3E}">
        <p14:creationId xmlns:p14="http://schemas.microsoft.com/office/powerpoint/2010/main" val="187206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76179AF-606F-D08B-7582-E1613998D996}"/>
              </a:ext>
            </a:extLst>
          </p:cNvPr>
          <p:cNvSpPr>
            <a:spLocks noGrp="1" noRot="1" noMove="1" noResize="1" noEditPoints="1" noAdjustHandles="1" noChangeArrowheads="1" noChangeShapeType="1"/>
          </p:cNvSpPr>
          <p:nvPr>
            <p:ph type="body" sz="quarter" idx="12"/>
          </p:nvPr>
        </p:nvSpPr>
        <p:spPr/>
        <p:txBody>
          <a:bodyPr/>
          <a:lstStyle/>
          <a:p>
            <a:r>
              <a:rPr lang="nl-NL" dirty="0"/>
              <a:t>Bedankt voor</a:t>
            </a:r>
          </a:p>
        </p:txBody>
      </p:sp>
      <p:sp>
        <p:nvSpPr>
          <p:cNvPr id="3" name="Tijdelijke aanduiding voor tekst 2">
            <a:extLst>
              <a:ext uri="{FF2B5EF4-FFF2-40B4-BE49-F238E27FC236}">
                <a16:creationId xmlns:a16="http://schemas.microsoft.com/office/drawing/2014/main" id="{5155D98D-922F-D81A-FBF2-964A7545013E}"/>
              </a:ext>
            </a:extLst>
          </p:cNvPr>
          <p:cNvSpPr>
            <a:spLocks noGrp="1" noRot="1" noMove="1" noResize="1" noEditPoints="1" noAdjustHandles="1" noChangeArrowheads="1" noChangeShapeType="1"/>
          </p:cNvSpPr>
          <p:nvPr>
            <p:ph type="body" sz="quarter" idx="13"/>
          </p:nvPr>
        </p:nvSpPr>
        <p:spPr/>
        <p:txBody>
          <a:bodyPr/>
          <a:lstStyle/>
          <a:p>
            <a:r>
              <a:rPr lang="nl-NL" dirty="0"/>
              <a:t>uw aandacht</a:t>
            </a:r>
          </a:p>
        </p:txBody>
      </p:sp>
    </p:spTree>
    <p:extLst>
      <p:ext uri="{BB962C8B-B14F-4D97-AF65-F5344CB8AC3E}">
        <p14:creationId xmlns:p14="http://schemas.microsoft.com/office/powerpoint/2010/main" val="327972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4E26-2469-9EBA-C0F0-EAE940189357}"/>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289D47E-8A17-3612-9EC7-10D2B203A4D7}"/>
              </a:ext>
            </a:extLst>
          </p:cNvPr>
          <p:cNvSpPr>
            <a:spLocks noGrp="1" noRot="1" noMove="1" noResize="1" noEditPoints="1" noAdjustHandles="1" noChangeArrowheads="1" noChangeShapeType="1"/>
          </p:cNvSpPr>
          <p:nvPr>
            <p:ph type="body" sz="quarter" idx="16"/>
          </p:nvPr>
        </p:nvSpPr>
        <p:spPr/>
        <p:txBody>
          <a:bodyPr/>
          <a:lstStyle/>
          <a:p>
            <a:r>
              <a:rPr lang="nl-NL"/>
              <a:t>Hoe kan drinkwater besmet raken?</a:t>
            </a:r>
          </a:p>
        </p:txBody>
      </p:sp>
      <p:sp>
        <p:nvSpPr>
          <p:cNvPr id="3" name="Tijdelijke aanduiding voor tekst 2">
            <a:extLst>
              <a:ext uri="{FF2B5EF4-FFF2-40B4-BE49-F238E27FC236}">
                <a16:creationId xmlns:a16="http://schemas.microsoft.com/office/drawing/2014/main" id="{45C461E5-111F-B6EE-91D5-3567E3BF7A73}"/>
              </a:ext>
            </a:extLst>
          </p:cNvPr>
          <p:cNvSpPr>
            <a:spLocks noGrp="1" noRot="1" noMove="1" noResize="1" noEditPoints="1" noAdjustHandles="1" noChangeArrowheads="1" noChangeShapeType="1"/>
          </p:cNvSpPr>
          <p:nvPr>
            <p:ph type="body" sz="quarter" idx="17"/>
          </p:nvPr>
        </p:nvSpPr>
        <p:spPr/>
        <p:txBody>
          <a:bodyPr>
            <a:normAutofit/>
          </a:bodyPr>
          <a:lstStyle/>
          <a:p>
            <a:r>
              <a:rPr lang="nl-NL" b="1"/>
              <a:t>Chemisch:</a:t>
            </a:r>
          </a:p>
          <a:p>
            <a:pPr>
              <a:buFontTx/>
              <a:buChar char="-"/>
            </a:pPr>
            <a:r>
              <a:rPr lang="nl-NL"/>
              <a:t>Door lozing in het ingenomen water</a:t>
            </a:r>
          </a:p>
          <a:p>
            <a:pPr>
              <a:buFontTx/>
              <a:buChar char="-"/>
            </a:pPr>
            <a:r>
              <a:rPr lang="nl-NL"/>
              <a:t>Vervuiling in chemicaliën</a:t>
            </a:r>
          </a:p>
          <a:p>
            <a:pPr>
              <a:buFontTx/>
              <a:buChar char="-"/>
            </a:pPr>
            <a:r>
              <a:rPr lang="nl-NL"/>
              <a:t>Lekkage van olie uit pompen</a:t>
            </a:r>
          </a:p>
          <a:p>
            <a:pPr>
              <a:buFontTx/>
              <a:buChar char="-"/>
            </a:pPr>
            <a:r>
              <a:rPr lang="nl-NL"/>
              <a:t>Gebruik van niet schone materialen</a:t>
            </a:r>
          </a:p>
          <a:p>
            <a:pPr>
              <a:buFontTx/>
              <a:buChar char="-"/>
            </a:pPr>
            <a:r>
              <a:rPr lang="nl-NL"/>
              <a:t>Door gereedschap, materiaal en/of materieel in open installaties en/of leidingdelen te leggen</a:t>
            </a:r>
          </a:p>
          <a:p>
            <a:r>
              <a:rPr lang="nl-NL" b="1"/>
              <a:t>Biologisch</a:t>
            </a:r>
          </a:p>
          <a:p>
            <a:pPr>
              <a:buFontTx/>
              <a:buChar char="-"/>
            </a:pPr>
            <a:r>
              <a:rPr lang="nl-NL"/>
              <a:t>Door binnendringen van ongedierte</a:t>
            </a:r>
          </a:p>
          <a:p>
            <a:pPr>
              <a:buFontTx/>
              <a:buChar char="-"/>
            </a:pPr>
            <a:r>
              <a:rPr lang="nl-NL"/>
              <a:t>Vuil water</a:t>
            </a:r>
          </a:p>
          <a:p>
            <a:r>
              <a:rPr lang="nl-NL" b="1"/>
              <a:t>Microbiologisch</a:t>
            </a:r>
          </a:p>
          <a:p>
            <a:pPr>
              <a:buFontTx/>
              <a:buChar char="-"/>
            </a:pPr>
            <a:r>
              <a:rPr lang="nl-NL"/>
              <a:t>Door binnendringen verontreinigd water (kan er schoon uitzien)</a:t>
            </a:r>
          </a:p>
          <a:p>
            <a:pPr>
              <a:buFontTx/>
              <a:buChar char="-"/>
            </a:pPr>
            <a:r>
              <a:rPr lang="nl-NL"/>
              <a:t>Niet hygiënisch werken</a:t>
            </a:r>
          </a:p>
        </p:txBody>
      </p:sp>
      <p:pic>
        <p:nvPicPr>
          <p:cNvPr id="6" name="Tijdelijke aanduiding voor afbeelding 5">
            <a:extLst>
              <a:ext uri="{FF2B5EF4-FFF2-40B4-BE49-F238E27FC236}">
                <a16:creationId xmlns:a16="http://schemas.microsoft.com/office/drawing/2014/main" id="{6AF7C514-1DDD-5FBA-415C-5A6E17D955DD}"/>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5" name="260527_VB_PWN_Slide 4">
            <a:hlinkClick r:id="" action="ppaction://media"/>
            <a:extLst>
              <a:ext uri="{FF2B5EF4-FFF2-40B4-BE49-F238E27FC236}">
                <a16:creationId xmlns:a16="http://schemas.microsoft.com/office/drawing/2014/main" id="{22C099C5-3BEA-8CCF-54CD-5405FD4B57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4763"/>
            <a:ext cx="812800" cy="812800"/>
          </a:xfrm>
          <a:prstGeom prst="rect">
            <a:avLst/>
          </a:prstGeom>
        </p:spPr>
      </p:pic>
    </p:spTree>
    <p:extLst>
      <p:ext uri="{BB962C8B-B14F-4D97-AF65-F5344CB8AC3E}">
        <p14:creationId xmlns:p14="http://schemas.microsoft.com/office/powerpoint/2010/main" val="16600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1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9DD2B1C-F0A9-0363-DC00-7413E094F3A7}"/>
              </a:ext>
            </a:extLst>
          </p:cNvPr>
          <p:cNvSpPr>
            <a:spLocks noGrp="1"/>
          </p:cNvSpPr>
          <p:nvPr>
            <p:ph type="body" sz="quarter" idx="17"/>
          </p:nvPr>
        </p:nvSpPr>
        <p:spPr/>
        <p:txBody>
          <a:bodyPr/>
          <a:lstStyle/>
          <a:p>
            <a:r>
              <a:rPr lang="nl-NL"/>
              <a:t>Besmetting kan </a:t>
            </a:r>
            <a:r>
              <a:rPr lang="nl-NL" b="1"/>
              <a:t>chemisch, biologisch of </a:t>
            </a:r>
            <a:br>
              <a:rPr lang="nl-NL" b="1"/>
            </a:br>
            <a:r>
              <a:rPr lang="nl-NL" b="1"/>
              <a:t>microbiologisch </a:t>
            </a:r>
            <a:r>
              <a:rPr lang="nl-NL"/>
              <a:t>zijn. </a:t>
            </a:r>
          </a:p>
          <a:p>
            <a:endParaRPr lang="nl-NL"/>
          </a:p>
          <a:p>
            <a:r>
              <a:rPr lang="nl-NL"/>
              <a:t>Deze cursus gaat over </a:t>
            </a:r>
            <a:r>
              <a:rPr lang="nl-NL" b="1"/>
              <a:t>microbiologische besmettingen</a:t>
            </a:r>
            <a:r>
              <a:rPr lang="nl-NL"/>
              <a:t>. </a:t>
            </a:r>
          </a:p>
          <a:p>
            <a:endParaRPr lang="nl-NL"/>
          </a:p>
          <a:p>
            <a:r>
              <a:rPr lang="nl-NL" b="1"/>
              <a:t>Werk hygiënisch </a:t>
            </a:r>
            <a:r>
              <a:rPr lang="nl-NL"/>
              <a:t>en voorkom problemen </a:t>
            </a:r>
            <a:br>
              <a:rPr lang="nl-NL"/>
            </a:br>
            <a:r>
              <a:rPr lang="nl-NL"/>
              <a:t>voor honderdduizenden mensen. </a:t>
            </a:r>
          </a:p>
        </p:txBody>
      </p:sp>
      <p:pic>
        <p:nvPicPr>
          <p:cNvPr id="6" name="260527_VB_PWN_Slide 5">
            <a:hlinkClick r:id="" action="ppaction://media"/>
            <a:extLst>
              <a:ext uri="{FF2B5EF4-FFF2-40B4-BE49-F238E27FC236}">
                <a16:creationId xmlns:a16="http://schemas.microsoft.com/office/drawing/2014/main" id="{D8574AE3-D981-B16B-E261-BE1186F14B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175" y="4763"/>
            <a:ext cx="812800" cy="812800"/>
          </a:xfrm>
          <a:prstGeom prst="rect">
            <a:avLst/>
          </a:prstGeom>
        </p:spPr>
      </p:pic>
      <p:sp>
        <p:nvSpPr>
          <p:cNvPr id="5" name="Tijdelijke aanduiding voor tekst 8">
            <a:extLst>
              <a:ext uri="{FF2B5EF4-FFF2-40B4-BE49-F238E27FC236}">
                <a16:creationId xmlns:a16="http://schemas.microsoft.com/office/drawing/2014/main" id="{4104EFD3-D790-4BC6-F585-E54EE5EE0395}"/>
              </a:ext>
            </a:extLst>
          </p:cNvPr>
          <p:cNvSpPr txBox="1">
            <a:spLocks/>
          </p:cNvSpPr>
          <p:nvPr/>
        </p:nvSpPr>
        <p:spPr>
          <a:xfrm rot="21418735">
            <a:off x="8150575" y="4803777"/>
            <a:ext cx="3134760" cy="1721073"/>
          </a:xfrm>
          <a:prstGeom prst="rect">
            <a:avLst/>
          </a:prstGeom>
          <a:solidFill>
            <a:schemeClr val="accent2"/>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dirty="0">
                <a:solidFill>
                  <a:schemeClr val="bg1"/>
                </a:solidFill>
              </a:rPr>
              <a:t>Wat er niet inkomt, </a:t>
            </a:r>
            <a:r>
              <a:rPr lang="nl-NL" b="1" dirty="0">
                <a:solidFill>
                  <a:schemeClr val="bg1"/>
                </a:solidFill>
              </a:rPr>
              <a:t>hoeft er ook niet uit</a:t>
            </a:r>
          </a:p>
        </p:txBody>
      </p:sp>
    </p:spTree>
    <p:extLst>
      <p:ext uri="{BB962C8B-B14F-4D97-AF65-F5344CB8AC3E}">
        <p14:creationId xmlns:p14="http://schemas.microsoft.com/office/powerpoint/2010/main" val="327554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FE7F5-1DCD-6E80-C4EF-7663BA46733B}"/>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38F9C5E-8810-A0A3-3FCC-C0F719DA42D5}"/>
              </a:ext>
            </a:extLst>
          </p:cNvPr>
          <p:cNvSpPr>
            <a:spLocks noGrp="1" noRot="1" noMove="1" noResize="1" noEditPoints="1" noAdjustHandles="1" noChangeArrowheads="1" noChangeShapeType="1"/>
          </p:cNvSpPr>
          <p:nvPr>
            <p:ph type="body" sz="quarter" idx="16"/>
          </p:nvPr>
        </p:nvSpPr>
        <p:spPr/>
        <p:txBody>
          <a:bodyPr/>
          <a:lstStyle/>
          <a:p>
            <a:r>
              <a:rPr lang="nl-NL"/>
              <a:t>Huisregels op onze locaties</a:t>
            </a:r>
          </a:p>
        </p:txBody>
      </p:sp>
      <p:sp>
        <p:nvSpPr>
          <p:cNvPr id="3" name="Tijdelijke aanduiding voor tekst 2">
            <a:extLst>
              <a:ext uri="{FF2B5EF4-FFF2-40B4-BE49-F238E27FC236}">
                <a16:creationId xmlns:a16="http://schemas.microsoft.com/office/drawing/2014/main" id="{2C6034F5-DD02-6FD9-87B6-A4AE7D77B737}"/>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pPr marL="342900" indent="-342900">
              <a:buFont typeface="+mj-lt"/>
              <a:buAutoNum type="arabicPeriod"/>
            </a:pPr>
            <a:r>
              <a:rPr lang="nl-NL">
                <a:latin typeface="Segoe UI"/>
                <a:cs typeface="Segoe UI"/>
              </a:rPr>
              <a:t>Toegangspassen</a:t>
            </a:r>
            <a:endParaRPr lang="nl-NL"/>
          </a:p>
          <a:p>
            <a:pPr marL="342900" indent="-342900">
              <a:buFont typeface="+mj-lt"/>
              <a:buAutoNum type="arabicPeriod"/>
            </a:pPr>
            <a:r>
              <a:rPr lang="nl-NL"/>
              <a:t>Niet naar binnen met een (besmettelijke) ziekte</a:t>
            </a:r>
          </a:p>
          <a:p>
            <a:pPr marL="342900" indent="-342900">
              <a:buFont typeface="+mj-lt"/>
              <a:buAutoNum type="arabicPeriod"/>
            </a:pPr>
            <a:r>
              <a:rPr lang="nl-NL"/>
              <a:t>Persoonlijke hygiëne</a:t>
            </a:r>
          </a:p>
          <a:p>
            <a:pPr marL="342900" indent="-342900">
              <a:buFont typeface="+mj-lt"/>
              <a:buAutoNum type="arabicPeriod"/>
            </a:pPr>
            <a:r>
              <a:rPr lang="nl-NL"/>
              <a:t>Niet eten, drinken of roken tijdens werk</a:t>
            </a:r>
          </a:p>
          <a:p>
            <a:pPr marL="342900" indent="-342900">
              <a:buFont typeface="+mj-lt"/>
              <a:buAutoNum type="arabicPeriod"/>
            </a:pPr>
            <a:r>
              <a:rPr lang="nl-NL"/>
              <a:t>Hygiëne zonering opvolgen</a:t>
            </a:r>
          </a:p>
          <a:p>
            <a:pPr marL="342900" indent="-342900">
              <a:buAutoNum type="arabicPeriod"/>
            </a:pPr>
            <a:r>
              <a:rPr lang="nl-NL">
                <a:latin typeface="Segoe UI"/>
                <a:cs typeface="Segoe UI"/>
              </a:rPr>
              <a:t>Verplicht gebruik van </a:t>
            </a:r>
            <a:r>
              <a:rPr lang="nl-NL">
                <a:solidFill>
                  <a:srgbClr val="242424"/>
                </a:solidFill>
                <a:highlight>
                  <a:srgbClr val="FFFFFF"/>
                </a:highlight>
                <a:latin typeface="Segoe UI"/>
                <a:cs typeface="Segoe UI"/>
              </a:rPr>
              <a:t>desinfectiemiddel</a:t>
            </a:r>
            <a:endParaRPr lang="nl-NL">
              <a:solidFill>
                <a:srgbClr val="242424"/>
              </a:solidFill>
              <a:highlight>
                <a:srgbClr val="FFFFFF"/>
              </a:highlight>
            </a:endParaRPr>
          </a:p>
          <a:p>
            <a:pPr marL="342900" indent="-342900">
              <a:buFont typeface="+mj-lt"/>
              <a:buAutoNum type="arabicPeriod"/>
            </a:pPr>
            <a:r>
              <a:rPr lang="nl-NL"/>
              <a:t>Schone laarzen en kleding</a:t>
            </a:r>
          </a:p>
          <a:p>
            <a:pPr marL="342900" indent="-342900">
              <a:buAutoNum type="arabicPeriod"/>
            </a:pPr>
            <a:r>
              <a:rPr lang="nl-NL">
                <a:latin typeface="Segoe UI"/>
                <a:cs typeface="Segoe UI"/>
              </a:rPr>
              <a:t>Schoon gereedschap afgeborsteld met </a:t>
            </a:r>
            <a:r>
              <a:rPr lang="nl-NL">
                <a:solidFill>
                  <a:srgbClr val="242424"/>
                </a:solidFill>
                <a:latin typeface="Segoe UI"/>
                <a:cs typeface="Segoe UI"/>
              </a:rPr>
              <a:t>desinfectiemiddel</a:t>
            </a:r>
          </a:p>
          <a:p>
            <a:pPr marL="342900" indent="-342900">
              <a:buFont typeface="+mj-lt"/>
              <a:buAutoNum type="arabicPeriod"/>
            </a:pPr>
            <a:r>
              <a:rPr lang="nl-NL"/>
              <a:t>PWN goedgekeurde hulpmiddelen</a:t>
            </a:r>
          </a:p>
          <a:p>
            <a:pPr marL="342900" indent="-342900">
              <a:buFont typeface="+mj-lt"/>
              <a:buAutoNum type="arabicPeriod"/>
            </a:pPr>
            <a:r>
              <a:rPr lang="nl-NL"/>
              <a:t>Draaiboek en werkvergunning</a:t>
            </a:r>
          </a:p>
          <a:p>
            <a:pPr marL="342900" indent="-342900">
              <a:buFont typeface="+mj-lt"/>
              <a:buAutoNum type="arabicPeriod"/>
            </a:pPr>
            <a:r>
              <a:rPr lang="nl-NL"/>
              <a:t>Desinfectie waar nodig</a:t>
            </a:r>
          </a:p>
          <a:p>
            <a:pPr marL="342900" indent="-342900">
              <a:buFont typeface="+mj-lt"/>
              <a:buAutoNum type="arabicPeriod"/>
            </a:pPr>
            <a:endParaRPr lang="nl-NL"/>
          </a:p>
          <a:p>
            <a:pPr marL="0" indent="0">
              <a:buNone/>
            </a:pPr>
            <a:endParaRPr lang="nl-NL"/>
          </a:p>
          <a:p>
            <a:pPr marL="342900" indent="-342900">
              <a:buFont typeface="+mj-lt"/>
              <a:buAutoNum type="arabicPeriod"/>
            </a:pPr>
            <a:endParaRPr lang="nl-NL" b="1"/>
          </a:p>
        </p:txBody>
      </p:sp>
      <p:pic>
        <p:nvPicPr>
          <p:cNvPr id="6" name="Tijdelijke aanduiding voor afbeelding 5">
            <a:extLst>
              <a:ext uri="{FF2B5EF4-FFF2-40B4-BE49-F238E27FC236}">
                <a16:creationId xmlns:a16="http://schemas.microsoft.com/office/drawing/2014/main" id="{B081C159-1578-16A9-8350-1CCF56E1DA6E}"/>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6948" r="3613"/>
          <a:stretch>
            <a:fillRect/>
          </a:stretch>
        </p:blipFill>
        <p:spPr>
          <a:xfrm>
            <a:off x="7850909" y="538120"/>
            <a:ext cx="3863089" cy="5781760"/>
          </a:xfrm>
          <a:prstGeom prst="round2DiagRect">
            <a:avLst>
              <a:gd name="adj1" fmla="val 11751"/>
              <a:gd name="adj2" fmla="val 3248"/>
            </a:avLst>
          </a:prstGeom>
          <a:solidFill>
            <a:srgbClr val="ECF2F5"/>
          </a:solidFill>
        </p:spPr>
      </p:pic>
      <p:sp>
        <p:nvSpPr>
          <p:cNvPr id="7" name="Tekstvak 6">
            <a:extLst>
              <a:ext uri="{FF2B5EF4-FFF2-40B4-BE49-F238E27FC236}">
                <a16:creationId xmlns:a16="http://schemas.microsoft.com/office/drawing/2014/main" id="{AD9F4A99-C434-5F7B-1810-2355539E605A}"/>
              </a:ext>
            </a:extLst>
          </p:cNvPr>
          <p:cNvSpPr txBox="1"/>
          <p:nvPr/>
        </p:nvSpPr>
        <p:spPr>
          <a:xfrm>
            <a:off x="9093199" y="2404533"/>
            <a:ext cx="1860509" cy="1384995"/>
          </a:xfrm>
          <a:prstGeom prst="rect">
            <a:avLst/>
          </a:prstGeom>
          <a:noFill/>
        </p:spPr>
        <p:txBody>
          <a:bodyPr wrap="none" rtlCol="0">
            <a:spAutoFit/>
          </a:bodyPr>
          <a:lstStyle/>
          <a:p>
            <a:r>
              <a:rPr lang="nl-NL" sz="2800" b="1">
                <a:solidFill>
                  <a:schemeClr val="bg1"/>
                </a:solidFill>
                <a:latin typeface="Segoe UI" panose="020B0502040204020203" pitchFamily="34" charset="0"/>
                <a:cs typeface="Segoe UI" panose="020B0502040204020203" pitchFamily="34" charset="0"/>
              </a:rPr>
              <a:t>Veiligheid</a:t>
            </a:r>
          </a:p>
          <a:p>
            <a:r>
              <a:rPr lang="nl-NL" sz="2800" b="1">
                <a:solidFill>
                  <a:schemeClr val="bg1"/>
                </a:solidFill>
                <a:latin typeface="Segoe UI" panose="020B0502040204020203" pitchFamily="34" charset="0"/>
                <a:cs typeface="Segoe UI" panose="020B0502040204020203" pitchFamily="34" charset="0"/>
              </a:rPr>
              <a:t>altijd op</a:t>
            </a:r>
          </a:p>
          <a:p>
            <a:r>
              <a:rPr lang="nl-NL" sz="2800" b="1">
                <a:solidFill>
                  <a:schemeClr val="bg1"/>
                </a:solidFill>
                <a:latin typeface="Segoe UI" panose="020B0502040204020203" pitchFamily="34" charset="0"/>
                <a:cs typeface="Segoe UI" panose="020B0502040204020203" pitchFamily="34" charset="0"/>
              </a:rPr>
              <a:t>één!</a:t>
            </a:r>
          </a:p>
        </p:txBody>
      </p:sp>
      <p:pic>
        <p:nvPicPr>
          <p:cNvPr id="8" name="PWN Hygienisch werken Slide_6 v2_1">
            <a:hlinkClick r:id="" action="ppaction://media"/>
            <a:extLst>
              <a:ext uri="{FF2B5EF4-FFF2-40B4-BE49-F238E27FC236}">
                <a16:creationId xmlns:a16="http://schemas.microsoft.com/office/drawing/2014/main" id="{3D119CE3-1F66-EAD6-8929-DE216E1A51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1588"/>
            <a:ext cx="812800" cy="812800"/>
          </a:xfrm>
          <a:prstGeom prst="rect">
            <a:avLst/>
          </a:prstGeom>
        </p:spPr>
      </p:pic>
    </p:spTree>
    <p:extLst>
      <p:ext uri="{BB962C8B-B14F-4D97-AF65-F5344CB8AC3E}">
        <p14:creationId xmlns:p14="http://schemas.microsoft.com/office/powerpoint/2010/main" val="21910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38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9091">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3D2E1-F73C-AA03-93DE-3DDD050841B3}"/>
            </a:ext>
          </a:extLst>
        </p:cNvPr>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E2C9ED1-7F49-913C-733A-907DF58CEE8C}"/>
              </a:ext>
            </a:extLst>
          </p:cNvPr>
          <p:cNvSpPr>
            <a:spLocks noGrp="1" noRot="1" noMove="1" noResize="1" noEditPoints="1" noAdjustHandles="1" noChangeArrowheads="1" noChangeShapeType="1"/>
          </p:cNvSpPr>
          <p:nvPr>
            <p:ph type="body" sz="quarter" idx="16"/>
          </p:nvPr>
        </p:nvSpPr>
        <p:spPr/>
        <p:txBody>
          <a:bodyPr/>
          <a:lstStyle/>
          <a:p>
            <a:r>
              <a:rPr lang="nl-NL"/>
              <a:t>Huisregels infiltratiegebieden</a:t>
            </a:r>
          </a:p>
        </p:txBody>
      </p:sp>
      <p:sp>
        <p:nvSpPr>
          <p:cNvPr id="3" name="Tijdelijke aanduiding voor tekst 2">
            <a:extLst>
              <a:ext uri="{FF2B5EF4-FFF2-40B4-BE49-F238E27FC236}">
                <a16:creationId xmlns:a16="http://schemas.microsoft.com/office/drawing/2014/main" id="{B8506ACD-5701-92B2-7021-C2E8D1404EDB}"/>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nl-NL" b="1" dirty="0"/>
              <a:t>Voorkom </a:t>
            </a:r>
            <a:r>
              <a:rPr lang="nl-NL" dirty="0"/>
              <a:t>bodemverontreiniging</a:t>
            </a:r>
          </a:p>
          <a:p>
            <a:r>
              <a:rPr lang="nl-NL" dirty="0"/>
              <a:t>Plaats geen materiaal en gereedschap </a:t>
            </a:r>
            <a:r>
              <a:rPr lang="nl-NL" b="1" dirty="0"/>
              <a:t>direct op de grond</a:t>
            </a:r>
          </a:p>
          <a:p>
            <a:r>
              <a:rPr lang="nl-NL" dirty="0">
                <a:latin typeface="Segoe UI"/>
                <a:cs typeface="Segoe UI"/>
              </a:rPr>
              <a:t>Voorkom binnendringen van zand, grond en vuil </a:t>
            </a:r>
            <a:r>
              <a:rPr lang="nl-NL" b="1" dirty="0">
                <a:latin typeface="Segoe UI"/>
                <a:cs typeface="Segoe UI"/>
              </a:rPr>
              <a:t>in teruggewonnen water</a:t>
            </a:r>
          </a:p>
        </p:txBody>
      </p:sp>
      <p:pic>
        <p:nvPicPr>
          <p:cNvPr id="6" name="Tijdelijke aanduiding voor afbeelding 5">
            <a:extLst>
              <a:ext uri="{FF2B5EF4-FFF2-40B4-BE49-F238E27FC236}">
                <a16:creationId xmlns:a16="http://schemas.microsoft.com/office/drawing/2014/main" id="{59425BA9-1505-3BD1-F5E9-55EA7992FD54}"/>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l="27712" r="27712"/>
          <a:stretch>
            <a:fillRect/>
          </a:stretch>
        </p:blipFill>
        <p:spPr>
          <a:prstGeom prst="round2DiagRect">
            <a:avLst>
              <a:gd name="adj1" fmla="val 11751"/>
              <a:gd name="adj2" fmla="val 3248"/>
            </a:avLst>
          </a:prstGeom>
          <a:solidFill>
            <a:srgbClr val="ECF2F5"/>
          </a:solidFill>
        </p:spPr>
      </p:pic>
      <p:pic>
        <p:nvPicPr>
          <p:cNvPr id="8" name="260527_VB_PWN_Slide 7">
            <a:hlinkClick r:id="" action="ppaction://media"/>
            <a:extLst>
              <a:ext uri="{FF2B5EF4-FFF2-40B4-BE49-F238E27FC236}">
                <a16:creationId xmlns:a16="http://schemas.microsoft.com/office/drawing/2014/main" id="{6C6D48A4-C224-CCA8-E16E-A79887DE12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75" y="4763"/>
            <a:ext cx="812800" cy="812800"/>
          </a:xfrm>
          <a:prstGeom prst="rect">
            <a:avLst/>
          </a:prstGeom>
        </p:spPr>
      </p:pic>
      <p:sp>
        <p:nvSpPr>
          <p:cNvPr id="4" name="Tijdelijke aanduiding voor tekst 8">
            <a:extLst>
              <a:ext uri="{FF2B5EF4-FFF2-40B4-BE49-F238E27FC236}">
                <a16:creationId xmlns:a16="http://schemas.microsoft.com/office/drawing/2014/main" id="{3A80E326-7BE4-5616-4B87-DA05A31B9BF4}"/>
              </a:ext>
            </a:extLst>
          </p:cNvPr>
          <p:cNvSpPr txBox="1">
            <a:spLocks/>
          </p:cNvSpPr>
          <p:nvPr/>
        </p:nvSpPr>
        <p:spPr>
          <a:xfrm rot="182360">
            <a:off x="6536307" y="3938755"/>
            <a:ext cx="3475640" cy="1721073"/>
          </a:xfrm>
          <a:prstGeom prst="rect">
            <a:avLst/>
          </a:prstGeom>
          <a:solidFill>
            <a:schemeClr val="accent2"/>
          </a:solidFill>
          <a:effectLst/>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dirty="0">
                <a:solidFill>
                  <a:schemeClr val="bg1"/>
                </a:solidFill>
              </a:rPr>
              <a:t>Neem </a:t>
            </a:r>
            <a:r>
              <a:rPr lang="nl-NL" b="1" dirty="0">
                <a:solidFill>
                  <a:schemeClr val="bg1"/>
                </a:solidFill>
              </a:rPr>
              <a:t>geen enkel risico, </a:t>
            </a:r>
            <a:r>
              <a:rPr lang="nl-NL" dirty="0">
                <a:solidFill>
                  <a:schemeClr val="bg1"/>
                </a:solidFill>
              </a:rPr>
              <a:t>als het om </a:t>
            </a:r>
            <a:r>
              <a:rPr lang="nl-NL" b="1" dirty="0">
                <a:solidFill>
                  <a:schemeClr val="bg1"/>
                </a:solidFill>
              </a:rPr>
              <a:t>drinkwater</a:t>
            </a:r>
            <a:r>
              <a:rPr lang="nl-NL" dirty="0">
                <a:solidFill>
                  <a:schemeClr val="bg1"/>
                </a:solidFill>
              </a:rPr>
              <a:t> gaat</a:t>
            </a:r>
            <a:endParaRPr lang="nl-NL" b="1" dirty="0">
              <a:solidFill>
                <a:schemeClr val="bg1"/>
              </a:solidFill>
            </a:endParaRPr>
          </a:p>
        </p:txBody>
      </p:sp>
    </p:spTree>
    <p:extLst>
      <p:ext uri="{BB962C8B-B14F-4D97-AF65-F5344CB8AC3E}">
        <p14:creationId xmlns:p14="http://schemas.microsoft.com/office/powerpoint/2010/main" val="88502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67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A00F9A1-C971-73A8-8696-C5CE71827C86}"/>
              </a:ext>
            </a:extLst>
          </p:cNvPr>
          <p:cNvSpPr>
            <a:spLocks noGrp="1" noRot="1" noMove="1" noResize="1" noEditPoints="1" noAdjustHandles="1" noChangeArrowheads="1" noChangeShapeType="1"/>
          </p:cNvSpPr>
          <p:nvPr>
            <p:ph type="body" sz="quarter" idx="16"/>
          </p:nvPr>
        </p:nvSpPr>
        <p:spPr/>
        <p:txBody>
          <a:bodyPr/>
          <a:lstStyle/>
          <a:p>
            <a:r>
              <a:rPr lang="nl-NL"/>
              <a:t>Draaiboek en werkvergunningen</a:t>
            </a:r>
          </a:p>
        </p:txBody>
      </p:sp>
      <p:sp>
        <p:nvSpPr>
          <p:cNvPr id="3" name="Tijdelijke aanduiding voor tekst 2">
            <a:extLst>
              <a:ext uri="{FF2B5EF4-FFF2-40B4-BE49-F238E27FC236}">
                <a16:creationId xmlns:a16="http://schemas.microsoft.com/office/drawing/2014/main" id="{1BAD8F50-7206-8BA0-80F6-F28353DB3B56}"/>
              </a:ext>
            </a:extLst>
          </p:cNvPr>
          <p:cNvSpPr>
            <a:spLocks noGrp="1"/>
          </p:cNvSpPr>
          <p:nvPr>
            <p:ph type="body" sz="quarter" idx="17"/>
          </p:nvPr>
        </p:nvSpPr>
        <p:spPr/>
        <p:txBody>
          <a:bodyPr lIns="91440" tIns="45720" rIns="91440" bIns="45720" anchor="t">
            <a:normAutofit/>
          </a:bodyPr>
          <a:lstStyle/>
          <a:p>
            <a:r>
              <a:rPr lang="nl-NL">
                <a:latin typeface="Segoe UI"/>
                <a:cs typeface="Segoe UI"/>
              </a:rPr>
              <a:t>Een werkvergunning</a:t>
            </a:r>
            <a:r>
              <a:rPr lang="nl-NL" dirty="0">
                <a:latin typeface="Segoe UI"/>
                <a:cs typeface="Segoe UI"/>
              </a:rPr>
              <a:t> </a:t>
            </a:r>
            <a:r>
              <a:rPr lang="nl-NL">
                <a:latin typeface="Segoe UI"/>
                <a:cs typeface="Segoe UI"/>
              </a:rPr>
              <a:t>is altijd nodig. Ingevuld en afgetekend.</a:t>
            </a:r>
          </a:p>
          <a:p>
            <a:r>
              <a:rPr lang="nl-NL">
                <a:latin typeface="Segoe UI"/>
                <a:cs typeface="Segoe UI"/>
              </a:rPr>
              <a:t>De noodzaak</a:t>
            </a:r>
            <a:r>
              <a:rPr lang="nl-NL" dirty="0">
                <a:latin typeface="Segoe UI"/>
                <a:cs typeface="Segoe UI"/>
              </a:rPr>
              <a:t> </a:t>
            </a:r>
            <a:r>
              <a:rPr lang="nl-NL">
                <a:latin typeface="Segoe UI"/>
                <a:cs typeface="Segoe UI"/>
              </a:rPr>
              <a:t>van een draaiboek bekijken we per klus.</a:t>
            </a:r>
          </a:p>
          <a:p>
            <a:r>
              <a:rPr lang="nl-NL"/>
              <a:t>In het draaiboek staat bijvoorbeeld: </a:t>
            </a:r>
          </a:p>
          <a:p>
            <a:pPr>
              <a:buFontTx/>
              <a:buChar char="-"/>
            </a:pPr>
            <a:r>
              <a:rPr lang="nl-NL"/>
              <a:t>Algemene beschrijving van de werkzaamheden</a:t>
            </a:r>
          </a:p>
          <a:p>
            <a:pPr>
              <a:buFontTx/>
              <a:buChar char="-"/>
            </a:pPr>
            <a:r>
              <a:rPr lang="nl-NL"/>
              <a:t>Relatie met andere werkzaamheden</a:t>
            </a:r>
          </a:p>
          <a:p>
            <a:pPr>
              <a:buFontTx/>
              <a:buChar char="-"/>
            </a:pPr>
            <a:r>
              <a:rPr lang="nl-NL"/>
              <a:t>Aandachtspunten en consequenties</a:t>
            </a:r>
          </a:p>
          <a:p>
            <a:pPr>
              <a:buFontTx/>
              <a:buChar char="-"/>
            </a:pPr>
            <a:r>
              <a:rPr lang="nl-NL"/>
              <a:t>Stappenplan, inclusief desinfectieplan</a:t>
            </a:r>
          </a:p>
        </p:txBody>
      </p:sp>
      <p:pic>
        <p:nvPicPr>
          <p:cNvPr id="6" name="Tijdelijke aanduiding voor afbeelding 5">
            <a:extLst>
              <a:ext uri="{FF2B5EF4-FFF2-40B4-BE49-F238E27FC236}">
                <a16:creationId xmlns:a16="http://schemas.microsoft.com/office/drawing/2014/main" id="{01C7086E-E529-AE1F-E210-33576907AC99}"/>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Lst>
          </a:blip>
          <a:srcRect t="1996" b="1996"/>
          <a:stretch>
            <a:fillRect/>
          </a:stretch>
        </p:blipFill>
        <p:spPr>
          <a:prstGeom prst="round2DiagRect">
            <a:avLst>
              <a:gd name="adj1" fmla="val 11751"/>
              <a:gd name="adj2" fmla="val 3248"/>
            </a:avLst>
          </a:prstGeom>
          <a:solidFill>
            <a:srgbClr val="ECF2F5"/>
          </a:solidFill>
        </p:spPr>
      </p:pic>
      <p:pic>
        <p:nvPicPr>
          <p:cNvPr id="7" name="PWN Hygienisch werken Slide_8 v2_1">
            <a:hlinkClick r:id="" action="ppaction://media"/>
            <a:extLst>
              <a:ext uri="{FF2B5EF4-FFF2-40B4-BE49-F238E27FC236}">
                <a16:creationId xmlns:a16="http://schemas.microsoft.com/office/drawing/2014/main" id="{E971AE87-EB14-4F1F-D214-E98F931EC0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88" y="0"/>
            <a:ext cx="812800" cy="812800"/>
          </a:xfrm>
          <a:prstGeom prst="rect">
            <a:avLst/>
          </a:prstGeom>
        </p:spPr>
      </p:pic>
    </p:spTree>
    <p:extLst>
      <p:ext uri="{BB962C8B-B14F-4D97-AF65-F5344CB8AC3E}">
        <p14:creationId xmlns:p14="http://schemas.microsoft.com/office/powerpoint/2010/main" val="19839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87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2121">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8B7627F-7BD1-ACD8-CB11-26EA2C5453A3}"/>
              </a:ext>
            </a:extLst>
          </p:cNvPr>
          <p:cNvSpPr>
            <a:spLocks noGrp="1" noRot="1" noMove="1" noResize="1" noEditPoints="1" noAdjustHandles="1" noChangeArrowheads="1" noChangeShapeType="1"/>
          </p:cNvSpPr>
          <p:nvPr>
            <p:ph type="body" sz="quarter" idx="16"/>
          </p:nvPr>
        </p:nvSpPr>
        <p:spPr/>
        <p:txBody>
          <a:bodyPr lIns="91440" tIns="45720" rIns="91440" bIns="45720" anchor="t">
            <a:normAutofit/>
          </a:bodyPr>
          <a:lstStyle/>
          <a:p>
            <a:r>
              <a:rPr lang="nl-NL">
                <a:latin typeface="Segoe UI"/>
                <a:cs typeface="Segoe UI"/>
              </a:rPr>
              <a:t>Indeling zuiveringsfases – blauw, oranje en rood</a:t>
            </a:r>
          </a:p>
        </p:txBody>
      </p:sp>
      <p:sp>
        <p:nvSpPr>
          <p:cNvPr id="3" name="Tijdelijke aanduiding voor tekst 2">
            <a:extLst>
              <a:ext uri="{FF2B5EF4-FFF2-40B4-BE49-F238E27FC236}">
                <a16:creationId xmlns:a16="http://schemas.microsoft.com/office/drawing/2014/main" id="{6DABCAF7-32F8-7F18-F0CB-DB7804803E9C}"/>
              </a:ext>
            </a:extLst>
          </p:cNvPr>
          <p:cNvSpPr>
            <a:spLocks noGrp="1" noRot="1" noMove="1" noResize="1" noEditPoints="1" noAdjustHandles="1" noChangeArrowheads="1" noChangeShapeType="1"/>
          </p:cNvSpPr>
          <p:nvPr>
            <p:ph type="body" sz="quarter" idx="17"/>
          </p:nvPr>
        </p:nvSpPr>
        <p:spPr/>
        <p:txBody>
          <a:bodyPr lIns="91440" tIns="45720" rIns="91440" bIns="45720" anchor="t">
            <a:normAutofit/>
          </a:bodyPr>
          <a:lstStyle/>
          <a:p>
            <a:r>
              <a:rPr lang="nl-NL"/>
              <a:t>PWN zuivert water stap voor stap, van grof naar fijn, </a:t>
            </a:r>
            <a:r>
              <a:rPr lang="nl-NL" b="1"/>
              <a:t>op weg naar veilig drinkwater</a:t>
            </a:r>
          </a:p>
          <a:p>
            <a:r>
              <a:rPr lang="nl-NL"/>
              <a:t>Hoe verder in het zuiveringsproces de werkzaamheden, hoe erger de gevolgen van een besmetting. Daarom </a:t>
            </a:r>
            <a:r>
              <a:rPr lang="nl-NL" b="1"/>
              <a:t>in een installatie altijd </a:t>
            </a:r>
            <a:r>
              <a:rPr lang="nl-NL"/>
              <a:t>een hygiënische zone inrichten</a:t>
            </a:r>
          </a:p>
          <a:p>
            <a:pPr marL="0" indent="0">
              <a:buNone/>
            </a:pPr>
            <a:endParaRPr lang="nl-NL"/>
          </a:p>
          <a:p>
            <a:endParaRPr lang="nl-NL"/>
          </a:p>
          <a:p>
            <a:pPr marL="0" indent="0">
              <a:buNone/>
            </a:pPr>
            <a:r>
              <a:rPr lang="nl-NL"/>
              <a:t>Zuiveringsfases zijn ingedeeld in 3 categorieën:</a:t>
            </a:r>
          </a:p>
          <a:p>
            <a:endParaRPr lang="nl-NL"/>
          </a:p>
        </p:txBody>
      </p:sp>
      <p:sp>
        <p:nvSpPr>
          <p:cNvPr id="4" name="Tijdelijke aanduiding voor tekst 3">
            <a:extLst>
              <a:ext uri="{FF2B5EF4-FFF2-40B4-BE49-F238E27FC236}">
                <a16:creationId xmlns:a16="http://schemas.microsoft.com/office/drawing/2014/main" id="{7C4AC52C-848E-63E3-4545-8F80157E5A56}"/>
              </a:ext>
            </a:extLst>
          </p:cNvPr>
          <p:cNvSpPr>
            <a:spLocks noGrp="1" noRot="1" noMove="1" noResize="1" noEditPoints="1" noAdjustHandles="1" noChangeArrowheads="1" noChangeShapeType="1"/>
          </p:cNvSpPr>
          <p:nvPr>
            <p:ph type="body" sz="quarter" idx="10"/>
          </p:nvPr>
        </p:nvSpPr>
        <p:spPr/>
        <p:txBody>
          <a:bodyPr/>
          <a:lstStyle/>
          <a:p>
            <a:r>
              <a:rPr lang="nl-NL" b="1"/>
              <a:t>Categorie blauw</a:t>
            </a:r>
          </a:p>
          <a:p>
            <a:r>
              <a:rPr lang="nl-NL"/>
              <a:t>Ruw water, heeft nog geen desinfectie gehad</a:t>
            </a:r>
          </a:p>
        </p:txBody>
      </p:sp>
      <p:sp>
        <p:nvSpPr>
          <p:cNvPr id="5" name="Tijdelijke aanduiding voor tekst 4">
            <a:extLst>
              <a:ext uri="{FF2B5EF4-FFF2-40B4-BE49-F238E27FC236}">
                <a16:creationId xmlns:a16="http://schemas.microsoft.com/office/drawing/2014/main" id="{3C5A244C-92AF-224E-6143-636390BC8F3E}"/>
              </a:ext>
            </a:extLst>
          </p:cNvPr>
          <p:cNvSpPr>
            <a:spLocks noGrp="1" noRot="1" noMove="1" noResize="1" noEditPoints="1" noAdjustHandles="1" noChangeArrowheads="1" noChangeShapeType="1"/>
          </p:cNvSpPr>
          <p:nvPr>
            <p:ph type="body" sz="quarter" idx="11"/>
          </p:nvPr>
        </p:nvSpPr>
        <p:spPr/>
        <p:txBody>
          <a:bodyPr/>
          <a:lstStyle/>
          <a:p>
            <a:r>
              <a:rPr lang="nl-NL" b="1"/>
              <a:t>Categorie oranje</a:t>
            </a:r>
          </a:p>
          <a:p>
            <a:r>
              <a:rPr lang="nl-NL"/>
              <a:t>Heeft enige desinfectie gehad</a:t>
            </a:r>
          </a:p>
        </p:txBody>
      </p:sp>
      <p:sp>
        <p:nvSpPr>
          <p:cNvPr id="6" name="Tijdelijke aanduiding voor tekst 5">
            <a:extLst>
              <a:ext uri="{FF2B5EF4-FFF2-40B4-BE49-F238E27FC236}">
                <a16:creationId xmlns:a16="http://schemas.microsoft.com/office/drawing/2014/main" id="{BF067253-D76F-4215-67DE-EC298739B06F}"/>
              </a:ext>
            </a:extLst>
          </p:cNvPr>
          <p:cNvSpPr>
            <a:spLocks noGrp="1" noRot="1" noMove="1" noResize="1" noEditPoints="1" noAdjustHandles="1" noChangeArrowheads="1" noChangeShapeType="1"/>
          </p:cNvSpPr>
          <p:nvPr>
            <p:ph type="body" sz="quarter" idx="12"/>
          </p:nvPr>
        </p:nvSpPr>
        <p:spPr/>
        <p:txBody>
          <a:bodyPr lIns="91440" tIns="45720" rIns="91440" bIns="45720" anchor="t">
            <a:normAutofit/>
          </a:bodyPr>
          <a:lstStyle/>
          <a:p>
            <a:r>
              <a:rPr lang="nl-NL" b="1"/>
              <a:t>Categorie rood</a:t>
            </a:r>
          </a:p>
          <a:p>
            <a:r>
              <a:rPr lang="nl-NL">
                <a:latin typeface="Segoe UI"/>
                <a:cs typeface="Segoe UI"/>
              </a:rPr>
              <a:t>Hoofddesinfectie of drinkwaterkwaliteit</a:t>
            </a:r>
            <a:endParaRPr lang="nl-NL"/>
          </a:p>
        </p:txBody>
      </p:sp>
      <p:pic>
        <p:nvPicPr>
          <p:cNvPr id="9" name="PWN Hygienisch werken Slide_9 v2_1">
            <a:hlinkClick r:id="" action="ppaction://media"/>
            <a:extLst>
              <a:ext uri="{FF2B5EF4-FFF2-40B4-BE49-F238E27FC236}">
                <a16:creationId xmlns:a16="http://schemas.microsoft.com/office/drawing/2014/main" id="{051B6572-7721-9522-B2A1-8EA0521987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0"/>
            <a:ext cx="812800" cy="812800"/>
          </a:xfrm>
          <a:prstGeom prst="rect">
            <a:avLst/>
          </a:prstGeom>
        </p:spPr>
      </p:pic>
    </p:spTree>
    <p:extLst>
      <p:ext uri="{BB962C8B-B14F-4D97-AF65-F5344CB8AC3E}">
        <p14:creationId xmlns:p14="http://schemas.microsoft.com/office/powerpoint/2010/main" val="31608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99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Kantoorthema">
  <a:themeElements>
    <a:clrScheme name="PWN">
      <a:dk1>
        <a:srgbClr val="005EAA"/>
      </a:dk1>
      <a:lt1>
        <a:srgbClr val="FFFFFF"/>
      </a:lt1>
      <a:dk2>
        <a:srgbClr val="5EA42F"/>
      </a:dk2>
      <a:lt2>
        <a:srgbClr val="ECF2F5"/>
      </a:lt2>
      <a:accent1>
        <a:srgbClr val="005EAA"/>
      </a:accent1>
      <a:accent2>
        <a:srgbClr val="5EA42F"/>
      </a:accent2>
      <a:accent3>
        <a:srgbClr val="A76500"/>
      </a:accent3>
      <a:accent4>
        <a:srgbClr val="ECF2F5"/>
      </a:accent4>
      <a:accent5>
        <a:srgbClr val="A91E5A"/>
      </a:accent5>
      <a:accent6>
        <a:srgbClr val="F39400"/>
      </a:accent6>
      <a:hlink>
        <a:srgbClr val="005EAA"/>
      </a:hlink>
      <a:folHlink>
        <a:srgbClr val="005EAA"/>
      </a:folHlink>
    </a:clrScheme>
    <a:fontScheme name="Aangepast 4">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60519_PWN_elearning_sjabloon_DEF" id="{1AEEA702-736B-4A3B-911B-C5AAACB3CA30}" vid="{67CDD8BE-4B94-4FF3-9C2F-45789E5663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9ABD2DD55CE8428D16298F05C685E6" ma:contentTypeVersion="19" ma:contentTypeDescription="Create a new document." ma:contentTypeScope="" ma:versionID="0e9c818077da5cdb8d9d27ac5f6293c5">
  <xsd:schema xmlns:xsd="http://www.w3.org/2001/XMLSchema" xmlns:xs="http://www.w3.org/2001/XMLSchema" xmlns:p="http://schemas.microsoft.com/office/2006/metadata/properties" xmlns:ns2="6c77377b-06ca-4507-a5fd-a6eb8621f8f4" xmlns:ns3="57fc9042-7ad7-43d3-895f-60184452fc7e" xmlns:ns4="d173a5f2-fe4f-4403-821c-1c523b0cf162" targetNamespace="http://schemas.microsoft.com/office/2006/metadata/properties" ma:root="true" ma:fieldsID="2b5a1f061b4911a0211bc8757b0c6191" ns2:_="" ns3:_="" ns4:_="">
    <xsd:import namespace="6c77377b-06ca-4507-a5fd-a6eb8621f8f4"/>
    <xsd:import namespace="57fc9042-7ad7-43d3-895f-60184452fc7e"/>
    <xsd:import namespace="d173a5f2-fe4f-4403-821c-1c523b0cf162"/>
    <xsd:element name="properties">
      <xsd:complexType>
        <xsd:sequence>
          <xsd:element name="documentManagement">
            <xsd:complexType>
              <xsd:all>
                <xsd:element ref="ns2:MediaServiceKeyPoints" minOccurs="0"/>
                <xsd:element ref="ns2:MediaServiceMetadata" minOccurs="0"/>
                <xsd:element ref="ns2:MediaServiceFastMetadata" minOccurs="0"/>
                <xsd:element ref="ns3:SharedWithUsers" minOccurs="0"/>
                <xsd:element ref="ns3:SharedWithDetails" minOccurs="0"/>
                <xsd:element ref="ns2:MediaServiceAutoKeyPoint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3:_dlc_DocId" minOccurs="0"/>
                <xsd:element ref="ns3:_dlc_DocIdUrl" minOccurs="0"/>
                <xsd:element ref="ns3:_dlc_DocIdPersistId" minOccurs="0"/>
                <xsd:element ref="ns2:MediaServiceLocation" minOccurs="0"/>
                <xsd:element ref="ns2:StatusWijziging"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7377b-06ca-4507-a5fd-a6eb8621f8f4" elementFormDefault="qualified">
    <xsd:import namespace="http://schemas.microsoft.com/office/2006/documentManagement/types"/>
    <xsd:import namespace="http://schemas.microsoft.com/office/infopath/2007/PartnerControls"/>
    <xsd:element name="MediaServiceKeyPoints" ma:index="8" nillable="true" ma:displayName="KeyPoints" ma:internalName="MediaServiceKeyPoints" ma:readOnly="true">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204313e-323e-441f-8e10-f5402b0ff3b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element name="StatusWijziging" ma:index="28" nillable="true" ma:displayName="Status Wijziging" ma:format="Dropdown" ma:internalName="StatusWijziging">
      <xsd:simpleType>
        <xsd:restriction base="dms:Choice">
          <xsd:enumeration value="Akkoord"/>
          <xsd:enumeration value="Ter goedkeuring"/>
          <xsd:enumeration value="Ter informatie"/>
          <xsd:enumeration value="Niet akkoord"/>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fc9042-7ad7-43d3-895f-60184452fc7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_dlc_DocId" ma:index="24" nillable="true" ma:displayName="Document ID Value" ma:description="The value of the document ID assigned to this item." ma:indexed="true"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173a5f2-fe4f-4403-821c-1c523b0cf16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99ae0950-3ead-4c7f-a27d-557ed9aee1ae}" ma:internalName="TaxCatchAll" ma:showField="CatchAllData" ma:web="57fc9042-7ad7-43d3-895f-60184452fc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173a5f2-fe4f-4403-821c-1c523b0cf162" xsi:nil="true"/>
    <lcf76f155ced4ddcb4097134ff3c332f xmlns="6c77377b-06ca-4507-a5fd-a6eb8621f8f4">
      <Terms xmlns="http://schemas.microsoft.com/office/infopath/2007/PartnerControls"/>
    </lcf76f155ced4ddcb4097134ff3c332f>
    <StatusWijziging xmlns="6c77377b-06ca-4507-a5fd-a6eb8621f8f4" xsi:nil="true"/>
    <_dlc_DocId xmlns="57fc9042-7ad7-43d3-895f-60184452fc7e">PWN01380-350502353-31769</_dlc_DocId>
    <_dlc_DocIdUrl xmlns="57fc9042-7ad7-43d3-895f-60184452fc7e">
      <Url>https://pwnkia.sharepoint.com/sites/prj-pwn01380/_layouts/15/DocIdRedir.aspx?ID=PWN01380-350502353-31769</Url>
      <Description>PWN01380-350502353-31769</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508B76A9-BA28-4890-869F-648030779109}"/>
</file>

<file path=customXml/itemProps2.xml><?xml version="1.0" encoding="utf-8"?>
<ds:datastoreItem xmlns:ds="http://schemas.openxmlformats.org/officeDocument/2006/customXml" ds:itemID="{EB74615A-FCBE-4EF8-A7C3-85F2158A52FB}">
  <ds:schemaRefs>
    <ds:schemaRef ds:uri="http://schemas.microsoft.com/sharepoint/v3/contenttype/forms"/>
  </ds:schemaRefs>
</ds:datastoreItem>
</file>

<file path=customXml/itemProps3.xml><?xml version="1.0" encoding="utf-8"?>
<ds:datastoreItem xmlns:ds="http://schemas.openxmlformats.org/officeDocument/2006/customXml" ds:itemID="{2EDE760C-610C-4F00-9CD8-7F65985A1496}">
  <ds:schemaRefs>
    <ds:schemaRef ds:uri="718e7d74-2e7f-4cf2-a442-065c2194cf2b"/>
    <ds:schemaRef ds:uri="7cce10ea-fbd3-4c68-b482-22d2e234783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1816426B-C521-4768-A11F-7BAAE8374C79}"/>
</file>

<file path=docProps/app.xml><?xml version="1.0" encoding="utf-8"?>
<Properties xmlns="http://schemas.openxmlformats.org/officeDocument/2006/extended-properties" xmlns:vt="http://schemas.openxmlformats.org/officeDocument/2006/docPropsVTypes">
  <Template>260519_PWN_elearning_v1</Template>
  <TotalTime>328</TotalTime>
  <Words>4691</Words>
  <Application>Microsoft Macintosh PowerPoint</Application>
  <PresentationFormat>Breedbeeld</PresentationFormat>
  <Paragraphs>494</Paragraphs>
  <Slides>32</Slides>
  <Notes>30</Notes>
  <HiddenSlides>0</HiddenSlides>
  <MMClips>30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32</vt:i4>
      </vt:variant>
    </vt:vector>
  </HeadingPairs>
  <TitlesOfParts>
    <vt:vector size="41" baseType="lpstr">
      <vt:lpstr>Aptos</vt:lpstr>
      <vt:lpstr>Arial</vt:lpstr>
      <vt:lpstr>Calibri</vt:lpstr>
      <vt:lpstr>Figtree</vt:lpstr>
      <vt:lpstr>Segoe UI</vt:lpstr>
      <vt:lpstr>Segoe UI Semibold</vt:lpstr>
      <vt:lpstr>Segoe UI Semilight</vt:lpstr>
      <vt:lpstr>Systeemlettertype regulier</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Buro Dirigo | Kitty van der Veen</dc:creator>
  <cp:lastModifiedBy>Bram Oorthuizen</cp:lastModifiedBy>
  <cp:revision>100</cp:revision>
  <dcterms:created xsi:type="dcterms:W3CDTF">2026-05-19T12:25:56Z</dcterms:created>
  <dcterms:modified xsi:type="dcterms:W3CDTF">2026-07-22T17:52:16Z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0x0101006A9ABD2DD55CE8428D16298F05C685E6</vt:lpwstr>
  </property>
  <property fmtid="{D5CDD505-2E9C-101B-9397-08002B2CF9AE}" pid="3" name="MediaServiceImageTags">
    <vt:lpwstr/>
  </property>
  <property fmtid="{D5CDD505-2E9C-101B-9397-08002B2CF9AE}" pid="4" name="MSIP_Label_d777f3bd-e355-47d4-b167-e3302236dbc2_Enabled">
    <vt:lpwstr>true</vt:lpwstr>
  </property>
  <property fmtid="{D5CDD505-2E9C-101B-9397-08002B2CF9AE}" pid="5" name="MSIP_Label_d777f3bd-e355-47d4-b167-e3302236dbc2_SetDate">
    <vt:lpwstr>2025-07-22T09:59:45Z</vt:lpwstr>
  </property>
  <property fmtid="{D5CDD505-2E9C-101B-9397-08002B2CF9AE}" pid="6" name="MSIP_Label_d777f3bd-e355-47d4-b167-e3302236dbc2_Method">
    <vt:lpwstr>Standard</vt:lpwstr>
  </property>
  <property fmtid="{D5CDD505-2E9C-101B-9397-08002B2CF9AE}" pid="7" name="MSIP_Label_d777f3bd-e355-47d4-b167-e3302236dbc2_Name">
    <vt:lpwstr>Ketenvertrouwelijk</vt:lpwstr>
  </property>
  <property fmtid="{D5CDD505-2E9C-101B-9397-08002B2CF9AE}" pid="8" name="MSIP_Label_d777f3bd-e355-47d4-b167-e3302236dbc2_SiteId">
    <vt:lpwstr>55fa1a18-7257-4a01-ba69-b5023cc47f9a</vt:lpwstr>
  </property>
  <property fmtid="{D5CDD505-2E9C-101B-9397-08002B2CF9AE}" pid="9" name="MSIP_Label_d777f3bd-e355-47d4-b167-e3302236dbc2_ActionId">
    <vt:lpwstr>44cdc2fc-d658-4098-9066-5af5e8b59882</vt:lpwstr>
  </property>
  <property fmtid="{D5CDD505-2E9C-101B-9397-08002B2CF9AE}" pid="10" name="MSIP_Label_d777f3bd-e355-47d4-b167-e3302236dbc2_ContentBits">
    <vt:lpwstr>0</vt:lpwstr>
  </property>
  <property fmtid="{D5CDD505-2E9C-101B-9397-08002B2CF9AE}" pid="11" name="MSIP_Label_d777f3bd-e355-47d4-b167-e3302236dbc2_Tag">
    <vt:lpwstr>10, 3, 0, 2</vt:lpwstr>
  </property>
  <property fmtid="{D5CDD505-2E9C-101B-9397-08002B2CF9AE}" pid="12" name="_dlc_DocIdItemGuid">
    <vt:lpwstr>ea30d107-b13b-4660-af11-9c0bf96a0dbc</vt:lpwstr>
  </property>
</Properties>
</file>