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9.xml" ContentType="application/vnd.openxmlformats-officedocument.presentationml.slideLayout+xml"/>
  <Override PartName="/ppt/notesSlides/notesSlide18.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20.xml" ContentType="application/vnd.openxmlformats-officedocument.presentationml.notesSlide+xml"/>
  <Override PartName="/ppt/slideLayouts/slideLayout15.xml" ContentType="application/vnd.openxmlformats-officedocument.presentationml.slideLayout+xml"/>
  <Override PartName="/ppt/notesSlides/notesSlide21.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notesSlides/notesSlide22.xml" ContentType="application/vnd.openxmlformats-officedocument.presentationml.notesSlide+xml"/>
  <Override PartName="/ppt/slideLayouts/slideLayout12.xml" ContentType="application/vnd.openxmlformats-officedocument.presentationml.slideLayout+xml"/>
  <Override PartName="/ppt/notesSlides/notesSlide23.xml" ContentType="application/vnd.openxmlformats-officedocument.presentationml.notesSlide+xml"/>
  <Override PartName="/ppt/slideLayouts/slideLayout11.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notesSlides/notesSlide27.xml" ContentType="application/vnd.openxmlformats-officedocument.presentationml.notesSlide+xml"/>
  <Override PartName="/ppt/slideLayouts/slideLayout7.xml" ContentType="application/vnd.openxmlformats-officedocument.presentationml.slideLayout+xml"/>
  <Override PartName="/ppt/notesSlides/notesSlide28.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29.xml" ContentType="application/vnd.openxmlformats-officedocument.presentationml.notesSlide+xml"/>
  <Override PartName="/ppt/slideLayouts/slideLayout2.xml" ContentType="application/vnd.openxmlformats-officedocument.presentationml.slideLayout+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ppt/changesInfos/changesInfo1.xml" ContentType="application/vnd.ms-powerpoint.changesinfo+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85" r:id="rId5"/>
    <p:sldId id="298" r:id="rId6"/>
    <p:sldId id="299" r:id="rId7"/>
    <p:sldId id="300" r:id="rId8"/>
    <p:sldId id="313" r:id="rId9"/>
    <p:sldId id="301" r:id="rId10"/>
    <p:sldId id="304" r:id="rId11"/>
    <p:sldId id="290" r:id="rId12"/>
    <p:sldId id="294" r:id="rId13"/>
    <p:sldId id="292" r:id="rId14"/>
    <p:sldId id="293" r:id="rId15"/>
    <p:sldId id="325" r:id="rId16"/>
    <p:sldId id="323" r:id="rId17"/>
    <p:sldId id="317" r:id="rId18"/>
    <p:sldId id="288" r:id="rId19"/>
    <p:sldId id="318" r:id="rId20"/>
    <p:sldId id="320" r:id="rId21"/>
    <p:sldId id="337" r:id="rId22"/>
    <p:sldId id="308" r:id="rId23"/>
    <p:sldId id="324" r:id="rId24"/>
    <p:sldId id="306" r:id="rId25"/>
    <p:sldId id="289" r:id="rId26"/>
    <p:sldId id="316" r:id="rId27"/>
    <p:sldId id="315" r:id="rId28"/>
    <p:sldId id="291" r:id="rId29"/>
    <p:sldId id="339" r:id="rId30"/>
    <p:sldId id="330" r:id="rId31"/>
    <p:sldId id="321" r:id="rId32"/>
    <p:sldId id="333" r:id="rId33"/>
    <p:sldId id="338" r:id="rId34"/>
    <p:sldId id="336" r:id="rId35"/>
    <p:sldId id="297"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55D626-0AB6-61E4-21BA-121A78ECEA4E}" name="Nordmann, A (Arno)" initials="NA" userId="S::arno.nordmann@pwn.nl::0710552f-2d48-4829-a736-176628860d79" providerId="AD"/>
  <p188:author id="{CFB0BA3F-090F-8CC0-4E26-5718193C05CA}" name="Berg, D.J.M van de (Daphne)" initials="B(" userId="S::daphne.van.de.berg@pwn.nl::655bb6ae-e808-4d53-afb5-7600600e7875" providerId="AD"/>
  <p188:author id="{2470899B-CC58-B8DE-6031-878B6E53F8EB}" name="Smit, HJP (Herman)" initials="HS" userId="S::herman.smit@pwn.nl::97e577b2-d187-4c1e-85ae-4c0249d438f1" providerId="AD"/>
  <p188:author id="{90A69CDA-876C-1100-F7EC-38E41E03A244}" name="Lee, M.N. van der (Marten)" initials="L(" userId="S::marten.van.der.lee@pwn.nl::b46ecc52-9897-4057-9dbd-eb3031510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00"/>
    <a:srgbClr val="005EAA"/>
    <a:srgbClr val="000000"/>
    <a:srgbClr val="0B3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51"/>
    <p:restoredTop sz="97097"/>
  </p:normalViewPr>
  <p:slideViewPr>
    <p:cSldViewPr snapToGrid="0">
      <p:cViewPr varScale="1">
        <p:scale>
          <a:sx n="192" d="100"/>
          <a:sy n="192" d="100"/>
        </p:scale>
        <p:origin x="17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g, D.J.M van de (Daphne)" userId="S::daphne.van.de.berg@pwn.nl::655bb6ae-e808-4d53-afb5-7600600e7875" providerId="AD" clId="Web-{D0ABCA70-CB0A-55CB-8B54-6B04B25180D2}"/>
    <pc:docChg chg="addSld sldOrd">
      <pc:chgData name="Berg, D.J.M van de (Daphne)" userId="S::daphne.van.de.berg@pwn.nl::655bb6ae-e808-4d53-afb5-7600600e7875" providerId="AD" clId="Web-{D0ABCA70-CB0A-55CB-8B54-6B04B25180D2}" dt="2026-06-24T10:41:40.648" v="1"/>
      <pc:docMkLst>
        <pc:docMk/>
      </pc:docMkLst>
    </pc:docChg>
  </pc:docChgLst>
  <pc:docChgLst>
    <pc:chgData name="Buro Dirigo | Kitty van der Veen" userId="5aa31f3e-7d9e-4fc5-add5-b6340ade2570" providerId="ADAL" clId="{EE6EBDEF-DA77-41BE-B1FE-F620C2E0D1D1}"/>
    <pc:docChg chg="custSel delSld modSld">
      <pc:chgData name="Buro Dirigo | Kitty van der Veen" userId="5aa31f3e-7d9e-4fc5-add5-b6340ade2570" providerId="ADAL" clId="{EE6EBDEF-DA77-41BE-B1FE-F620C2E0D1D1}" dt="2026-07-16T12:03:26.729" v="33" actId="1076"/>
      <pc:docMkLst>
        <pc:docMk/>
      </pc:docMkLst>
      <pc:sldChg chg="modSp mod">
        <pc:chgData name="Buro Dirigo | Kitty van der Veen" userId="5aa31f3e-7d9e-4fc5-add5-b6340ade2570" providerId="ADAL" clId="{EE6EBDEF-DA77-41BE-B1FE-F620C2E0D1D1}" dt="2026-07-16T12:00:25.342" v="3" actId="14100"/>
        <pc:sldMkLst>
          <pc:docMk/>
          <pc:sldMk cId="1666187714" sldId="285"/>
        </pc:sldMkLst>
        <pc:spChg chg="mod">
          <ac:chgData name="Buro Dirigo | Kitty van der Veen" userId="5aa31f3e-7d9e-4fc5-add5-b6340ade2570" providerId="ADAL" clId="{EE6EBDEF-DA77-41BE-B1FE-F620C2E0D1D1}" dt="2026-07-16T12:00:19.872" v="1" actId="14100"/>
          <ac:spMkLst>
            <pc:docMk/>
            <pc:sldMk cId="1666187714" sldId="285"/>
            <ac:spMk id="8" creationId="{4AFCF725-92CF-D8DE-1F60-65EA7D9770F3}"/>
          </ac:spMkLst>
        </pc:spChg>
        <pc:spChg chg="mod">
          <ac:chgData name="Buro Dirigo | Kitty van der Veen" userId="5aa31f3e-7d9e-4fc5-add5-b6340ade2570" providerId="ADAL" clId="{EE6EBDEF-DA77-41BE-B1FE-F620C2E0D1D1}" dt="2026-07-16T12:00:22.143" v="2" actId="14100"/>
          <ac:spMkLst>
            <pc:docMk/>
            <pc:sldMk cId="1666187714" sldId="285"/>
            <ac:spMk id="9" creationId="{CD4208BB-11DD-CCA6-6B40-319EFA991C2E}"/>
          </ac:spMkLst>
        </pc:spChg>
        <pc:spChg chg="mod">
          <ac:chgData name="Buro Dirigo | Kitty van der Veen" userId="5aa31f3e-7d9e-4fc5-add5-b6340ade2570" providerId="ADAL" clId="{EE6EBDEF-DA77-41BE-B1FE-F620C2E0D1D1}" dt="2026-07-16T12:00:25.342" v="3" actId="14100"/>
          <ac:spMkLst>
            <pc:docMk/>
            <pc:sldMk cId="1666187714" sldId="285"/>
            <ac:spMk id="10" creationId="{DC3818F8-61DD-3BC7-9D08-714E2E956E69}"/>
          </ac:spMkLst>
        </pc:spChg>
      </pc:sldChg>
      <pc:sldChg chg="modSp mod">
        <pc:chgData name="Buro Dirigo | Kitty van der Veen" userId="5aa31f3e-7d9e-4fc5-add5-b6340ade2570" providerId="ADAL" clId="{EE6EBDEF-DA77-41BE-B1FE-F620C2E0D1D1}" dt="2026-07-16T12:02:59.635" v="29" actId="1076"/>
        <pc:sldMkLst>
          <pc:docMk/>
          <pc:sldMk cId="766759475" sldId="315"/>
        </pc:sldMkLst>
        <pc:spChg chg="mod">
          <ac:chgData name="Buro Dirigo | Kitty van der Veen" userId="5aa31f3e-7d9e-4fc5-add5-b6340ade2570" providerId="ADAL" clId="{EE6EBDEF-DA77-41BE-B1FE-F620C2E0D1D1}" dt="2026-07-16T12:02:59.635" v="29" actId="1076"/>
          <ac:spMkLst>
            <pc:docMk/>
            <pc:sldMk cId="766759475" sldId="315"/>
            <ac:spMk id="29" creationId="{DF8BD078-DCD0-CD98-7549-2692875E5A49}"/>
          </ac:spMkLst>
        </pc:spChg>
      </pc:sldChg>
      <pc:sldChg chg="addSp delSp modSp mod">
        <pc:chgData name="Buro Dirigo | Kitty van der Veen" userId="5aa31f3e-7d9e-4fc5-add5-b6340ade2570" providerId="ADAL" clId="{EE6EBDEF-DA77-41BE-B1FE-F620C2E0D1D1}" dt="2026-07-16T12:03:26.729" v="33" actId="1076"/>
        <pc:sldMkLst>
          <pc:docMk/>
          <pc:sldMk cId="1091537123" sldId="321"/>
        </pc:sldMkLst>
        <pc:spChg chg="del">
          <ac:chgData name="Buro Dirigo | Kitty van der Veen" userId="5aa31f3e-7d9e-4fc5-add5-b6340ade2570" providerId="ADAL" clId="{EE6EBDEF-DA77-41BE-B1FE-F620C2E0D1D1}" dt="2026-07-16T12:00:44.888" v="4" actId="478"/>
          <ac:spMkLst>
            <pc:docMk/>
            <pc:sldMk cId="1091537123" sldId="321"/>
            <ac:spMk id="4" creationId="{162F2EEF-76CB-7353-DC61-1C81F49ABB18}"/>
          </ac:spMkLst>
        </pc:spChg>
        <pc:picChg chg="del">
          <ac:chgData name="Buro Dirigo | Kitty van der Veen" userId="5aa31f3e-7d9e-4fc5-add5-b6340ade2570" providerId="ADAL" clId="{EE6EBDEF-DA77-41BE-B1FE-F620C2E0D1D1}" dt="2026-07-16T12:01:19.499" v="12" actId="478"/>
          <ac:picMkLst>
            <pc:docMk/>
            <pc:sldMk cId="1091537123" sldId="321"/>
            <ac:picMk id="6" creationId="{8FC494A3-3DA0-10E2-E210-BB3D0ED5B2F3}"/>
          </ac:picMkLst>
        </pc:picChg>
        <pc:picChg chg="del">
          <ac:chgData name="Buro Dirigo | Kitty van der Veen" userId="5aa31f3e-7d9e-4fc5-add5-b6340ade2570" providerId="ADAL" clId="{EE6EBDEF-DA77-41BE-B1FE-F620C2E0D1D1}" dt="2026-07-16T12:01:13.625" v="10" actId="478"/>
          <ac:picMkLst>
            <pc:docMk/>
            <pc:sldMk cId="1091537123" sldId="321"/>
            <ac:picMk id="7" creationId="{A0A479E3-FED7-63B3-CD2D-EC958456257C}"/>
          </ac:picMkLst>
        </pc:picChg>
        <pc:picChg chg="del">
          <ac:chgData name="Buro Dirigo | Kitty van der Veen" userId="5aa31f3e-7d9e-4fc5-add5-b6340ade2570" providerId="ADAL" clId="{EE6EBDEF-DA77-41BE-B1FE-F620C2E0D1D1}" dt="2026-07-16T12:02:01.803" v="20" actId="478"/>
          <ac:picMkLst>
            <pc:docMk/>
            <pc:sldMk cId="1091537123" sldId="321"/>
            <ac:picMk id="8" creationId="{612F72B1-163C-4AD7-4738-16F600C3502D}"/>
          </ac:picMkLst>
        </pc:picChg>
        <pc:picChg chg="add mod">
          <ac:chgData name="Buro Dirigo | Kitty van der Veen" userId="5aa31f3e-7d9e-4fc5-add5-b6340ade2570" providerId="ADAL" clId="{EE6EBDEF-DA77-41BE-B1FE-F620C2E0D1D1}" dt="2026-07-16T12:01:16.383" v="11" actId="1076"/>
          <ac:picMkLst>
            <pc:docMk/>
            <pc:sldMk cId="1091537123" sldId="321"/>
            <ac:picMk id="9" creationId="{B0D9AE9B-0ECF-F218-5967-61D2F98E60ED}"/>
          </ac:picMkLst>
        </pc:picChg>
        <pc:picChg chg="add mod">
          <ac:chgData name="Buro Dirigo | Kitty van der Veen" userId="5aa31f3e-7d9e-4fc5-add5-b6340ade2570" providerId="ADAL" clId="{EE6EBDEF-DA77-41BE-B1FE-F620C2E0D1D1}" dt="2026-07-16T12:02:00.097" v="19" actId="1076"/>
          <ac:picMkLst>
            <pc:docMk/>
            <pc:sldMk cId="1091537123" sldId="321"/>
            <ac:picMk id="11" creationId="{91DF64C5-956C-95F1-71A5-47412ECCD3C3}"/>
          </ac:picMkLst>
        </pc:picChg>
        <pc:picChg chg="add del mod">
          <ac:chgData name="Buro Dirigo | Kitty van der Veen" userId="5aa31f3e-7d9e-4fc5-add5-b6340ade2570" providerId="ADAL" clId="{EE6EBDEF-DA77-41BE-B1FE-F620C2E0D1D1}" dt="2026-07-16T12:03:07.105" v="30" actId="478"/>
          <ac:picMkLst>
            <pc:docMk/>
            <pc:sldMk cId="1091537123" sldId="321"/>
            <ac:picMk id="13" creationId="{D1E75354-F2DC-00E8-8FE4-5748E2CA358C}"/>
          </ac:picMkLst>
        </pc:picChg>
        <pc:picChg chg="add mod">
          <ac:chgData name="Buro Dirigo | Kitty van der Veen" userId="5aa31f3e-7d9e-4fc5-add5-b6340ade2570" providerId="ADAL" clId="{EE6EBDEF-DA77-41BE-B1FE-F620C2E0D1D1}" dt="2026-07-16T12:03:26.729" v="33" actId="1076"/>
          <ac:picMkLst>
            <pc:docMk/>
            <pc:sldMk cId="1091537123" sldId="321"/>
            <ac:picMk id="15" creationId="{A4FA2871-883F-9DC7-4EEF-9C30AF0A85DA}"/>
          </ac:picMkLst>
        </pc:picChg>
      </pc:sldChg>
      <pc:sldChg chg="del">
        <pc:chgData name="Buro Dirigo | Kitty van der Veen" userId="5aa31f3e-7d9e-4fc5-add5-b6340ade2570" providerId="ADAL" clId="{EE6EBDEF-DA77-41BE-B1FE-F620C2E0D1D1}" dt="2026-07-16T09:10:35.042" v="0" actId="2696"/>
        <pc:sldMkLst>
          <pc:docMk/>
          <pc:sldMk cId="4189418461" sldId="340"/>
        </pc:sldMkLst>
      </pc:sldChg>
    </pc:docChg>
  </pc:docChgLst>
  <pc:docChgLst>
    <pc:chgData name="Evren Madran" userId="053ad7b9f972c04e" providerId="LiveId" clId="{B948EDF0-B251-439D-ACB1-251DE950F9BF}"/>
    <pc:docChg chg="undo custSel modSld">
      <pc:chgData name="Evren Madran" userId="053ad7b9f972c04e" providerId="LiveId" clId="{B948EDF0-B251-439D-ACB1-251DE950F9BF}" dt="2026-07-13T10:48:58.430" v="29" actId="20577"/>
      <pc:docMkLst>
        <pc:docMk/>
      </pc:docMkLst>
      <pc:sldChg chg="modSp mod">
        <pc:chgData name="Evren Madran" userId="053ad7b9f972c04e" providerId="LiveId" clId="{B948EDF0-B251-439D-ACB1-251DE950F9BF}" dt="2026-07-13T08:54:53.402" v="18" actId="255"/>
        <pc:sldMkLst>
          <pc:docMk/>
          <pc:sldMk cId="3197916628" sldId="288"/>
        </pc:sldMkLst>
        <pc:spChg chg="mod">
          <ac:chgData name="Evren Madran" userId="053ad7b9f972c04e" providerId="LiveId" clId="{B948EDF0-B251-439D-ACB1-251DE950F9BF}" dt="2026-07-13T08:54:53.402" v="18" actId="255"/>
          <ac:spMkLst>
            <pc:docMk/>
            <pc:sldMk cId="3197916628" sldId="288"/>
            <ac:spMk id="2" creationId="{D5513714-D843-01BE-9678-47EB0453399D}"/>
          </ac:spMkLst>
        </pc:spChg>
        <pc:spChg chg="mod">
          <ac:chgData name="Evren Madran" userId="053ad7b9f972c04e" providerId="LiveId" clId="{B948EDF0-B251-439D-ACB1-251DE950F9BF}" dt="2026-07-13T08:54:43.125" v="16" actId="6549"/>
          <ac:spMkLst>
            <pc:docMk/>
            <pc:sldMk cId="3197916628" sldId="288"/>
            <ac:spMk id="3" creationId="{736D4243-65B8-146D-F352-4F3F947864CB}"/>
          </ac:spMkLst>
        </pc:spChg>
      </pc:sldChg>
      <pc:sldChg chg="modSp mod">
        <pc:chgData name="Evren Madran" userId="053ad7b9f972c04e" providerId="LiveId" clId="{B948EDF0-B251-439D-ACB1-251DE950F9BF}" dt="2026-07-13T08:53:02.505" v="11" actId="20577"/>
        <pc:sldMkLst>
          <pc:docMk/>
          <pc:sldMk cId="166000138" sldId="300"/>
        </pc:sldMkLst>
        <pc:spChg chg="mod">
          <ac:chgData name="Evren Madran" userId="053ad7b9f972c04e" providerId="LiveId" clId="{B948EDF0-B251-439D-ACB1-251DE950F9BF}" dt="2026-07-13T08:53:02.505" v="11" actId="20577"/>
          <ac:spMkLst>
            <pc:docMk/>
            <pc:sldMk cId="166000138" sldId="300"/>
            <ac:spMk id="3" creationId="{45C461E5-111F-B6EE-91D5-3567E3BF7A73}"/>
          </ac:spMkLst>
        </pc:spChg>
      </pc:sldChg>
      <pc:sldChg chg="modSp mod">
        <pc:chgData name="Evren Madran" userId="053ad7b9f972c04e" providerId="LiveId" clId="{B948EDF0-B251-439D-ACB1-251DE950F9BF}" dt="2026-07-13T08:53:34.150" v="14" actId="14100"/>
        <pc:sldMkLst>
          <pc:docMk/>
          <pc:sldMk cId="219106474" sldId="301"/>
        </pc:sldMkLst>
        <pc:spChg chg="mod">
          <ac:chgData name="Evren Madran" userId="053ad7b9f972c04e" providerId="LiveId" clId="{B948EDF0-B251-439D-ACB1-251DE950F9BF}" dt="2026-07-13T08:53:34.150" v="14" actId="14100"/>
          <ac:spMkLst>
            <pc:docMk/>
            <pc:sldMk cId="219106474" sldId="301"/>
            <ac:spMk id="7" creationId="{AD9F4A99-C434-5F7B-1810-2355539E605A}"/>
          </ac:spMkLst>
        </pc:spChg>
      </pc:sldChg>
      <pc:sldChg chg="modSp mod">
        <pc:chgData name="Evren Madran" userId="053ad7b9f972c04e" providerId="LiveId" clId="{B948EDF0-B251-439D-ACB1-251DE950F9BF}" dt="2026-07-13T10:48:58.430" v="29" actId="20577"/>
        <pc:sldMkLst>
          <pc:docMk/>
          <pc:sldMk cId="4092445278" sldId="306"/>
        </pc:sldMkLst>
        <pc:spChg chg="mod">
          <ac:chgData name="Evren Madran" userId="053ad7b9f972c04e" providerId="LiveId" clId="{B948EDF0-B251-439D-ACB1-251DE950F9BF}" dt="2026-07-13T08:55:22.051" v="22" actId="255"/>
          <ac:spMkLst>
            <pc:docMk/>
            <pc:sldMk cId="4092445278" sldId="306"/>
            <ac:spMk id="2" creationId="{8EB74151-1AFC-C939-424E-49FC5E951F2B}"/>
          </ac:spMkLst>
        </pc:spChg>
        <pc:spChg chg="mod">
          <ac:chgData name="Evren Madran" userId="053ad7b9f972c04e" providerId="LiveId" clId="{B948EDF0-B251-439D-ACB1-251DE950F9BF}" dt="2026-07-13T10:48:58.430" v="29" actId="20577"/>
          <ac:spMkLst>
            <pc:docMk/>
            <pc:sldMk cId="4092445278" sldId="306"/>
            <ac:spMk id="3" creationId="{803B1D22-805E-D933-A297-F5B00FA70A59}"/>
          </ac:spMkLst>
        </pc:spChg>
        <pc:picChg chg="mod">
          <ac:chgData name="Evren Madran" userId="053ad7b9f972c04e" providerId="LiveId" clId="{B948EDF0-B251-439D-ACB1-251DE950F9BF}" dt="2026-07-13T08:55:09.819" v="20" actId="1076"/>
          <ac:picMkLst>
            <pc:docMk/>
            <pc:sldMk cId="4092445278" sldId="306"/>
            <ac:picMk id="5" creationId="{88F2778D-4372-A1C4-E4A8-2AB5F59983E7}"/>
          </ac:picMkLst>
        </pc:picChg>
      </pc:sldChg>
      <pc:sldChg chg="modSp mod">
        <pc:chgData name="Evren Madran" userId="053ad7b9f972c04e" providerId="LiveId" clId="{B948EDF0-B251-439D-ACB1-251DE950F9BF}" dt="2026-07-13T08:53:18.002" v="12" actId="255"/>
        <pc:sldMkLst>
          <pc:docMk/>
          <pc:sldMk cId="3275548843" sldId="313"/>
        </pc:sldMkLst>
        <pc:spChg chg="mod">
          <ac:chgData name="Evren Madran" userId="053ad7b9f972c04e" providerId="LiveId" clId="{B948EDF0-B251-439D-ACB1-251DE950F9BF}" dt="2026-07-13T08:53:18.002" v="12" actId="255"/>
          <ac:spMkLst>
            <pc:docMk/>
            <pc:sldMk cId="3275548843" sldId="313"/>
            <ac:spMk id="5" creationId="{4104EFD3-D790-4BC6-F585-E54EE5EE039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66ADC73-C6FD-10F7-4EE9-601006505E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BEEC1DD-9778-FAA3-8E19-04D0E7961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D3EC35-BE62-40F2-8569-5D92205E6693}" type="datetimeFigureOut">
              <a:rPr lang="nl-NL" smtClean="0"/>
              <a:t>21-07-2026</a:t>
            </a:fld>
            <a:endParaRPr lang="nl-NL"/>
          </a:p>
        </p:txBody>
      </p:sp>
      <p:sp>
        <p:nvSpPr>
          <p:cNvPr id="4" name="Tijdelijke aanduiding voor voettekst 3">
            <a:extLst>
              <a:ext uri="{FF2B5EF4-FFF2-40B4-BE49-F238E27FC236}">
                <a16:creationId xmlns:a16="http://schemas.microsoft.com/office/drawing/2014/main" id="{545322A0-4418-8608-3DA7-65F4C4D3E2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F6FFD617-0031-3E5E-2C5D-043191524D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7D9AEF-DE02-490D-B341-768FB1EBCF8F}" type="slidenum">
              <a:rPr lang="nl-NL" smtClean="0"/>
              <a:t>‹nr.›</a:t>
            </a:fld>
            <a:endParaRPr lang="nl-NL"/>
          </a:p>
        </p:txBody>
      </p:sp>
    </p:spTree>
    <p:extLst>
      <p:ext uri="{BB962C8B-B14F-4D97-AF65-F5344CB8AC3E}">
        <p14:creationId xmlns:p14="http://schemas.microsoft.com/office/powerpoint/2010/main" val="5539605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DC5A8-32A0-47D8-94B4-B787491D97A2}" type="datetimeFigureOut">
              <a:rPr lang="nl-NL" smtClean="0"/>
              <a:t>21-07-2026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5F3A4-EA52-4D0B-8539-6D5F43DA58E6}" type="slidenum">
              <a:rPr lang="nl-NL" smtClean="0"/>
              <a:t>‹nr.›</a:t>
            </a:fld>
            <a:endParaRPr lang="nl-NL"/>
          </a:p>
        </p:txBody>
      </p:sp>
    </p:spTree>
    <p:extLst>
      <p:ext uri="{BB962C8B-B14F-4D97-AF65-F5344CB8AC3E}">
        <p14:creationId xmlns:p14="http://schemas.microsoft.com/office/powerpoint/2010/main" val="312712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a:t>
            </a:fld>
            <a:endParaRPr lang="nl-NL"/>
          </a:p>
        </p:txBody>
      </p:sp>
    </p:spTree>
    <p:extLst>
      <p:ext uri="{BB962C8B-B14F-4D97-AF65-F5344CB8AC3E}">
        <p14:creationId xmlns:p14="http://schemas.microsoft.com/office/powerpoint/2010/main" val="1314876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kleur blauw </a:t>
            </a:r>
          </a:p>
          <a:p>
            <a:r>
              <a:rPr lang="nl-NL"/>
              <a:t>De blauwe categorie hoort bij ruw water waar nog geen enkele desinfectie heeft plaatsgevonden. Hieronder vallen de bekkens, inlaatkanalen, ruwe waterpompen en de infiltratiepanden in onze infiltratiegebieden onder.</a:t>
            </a:r>
          </a:p>
          <a:p>
            <a:r>
              <a:rPr lang="nl-NL"/>
              <a:t>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gebruikt worden.</a:t>
            </a:r>
          </a:p>
          <a:p>
            <a:endParaRPr lang="nl-NL"/>
          </a:p>
          <a:p>
            <a:r>
              <a:rPr lang="nl-NL"/>
              <a:t>kleur oranje </a:t>
            </a:r>
          </a:p>
          <a:p>
            <a:r>
              <a:rPr lang="nl-NL"/>
              <a:t>Binnen de oranje zuiveringsstap heeft enige desinfectie plaatsgevonden of het vindt ter plekke plaats. Hieronder vallen </a:t>
            </a:r>
            <a:r>
              <a:rPr lang="nl-NL" err="1"/>
              <a:t>Ceramac</a:t>
            </a:r>
            <a:r>
              <a:rPr lang="nl-NL"/>
              <a:t>, flocculatie/sedimentatie en snelle zandfiltratie op PSA en WPJ. </a:t>
            </a:r>
          </a:p>
          <a:p>
            <a:r>
              <a:rPr lang="nl-NL"/>
              <a:t>Na uw werkzaamheden is desinfectie noodzakelijk. Het Waterlaboratorium neemt na de desinfectie controlemonsters. De installatie mag direct na desinfectie en het nemen van de controle monsters weer in gebruik genomen worden. </a:t>
            </a:r>
          </a:p>
          <a:p>
            <a:r>
              <a:rPr lang="nl-NL"/>
              <a:t>Worden de monsters afgekeurd, dan moet er opnieuw schoongemaakt en gedesinfecteerd worden. Hierna neemt het Waterlaboratorium weer monsters. Nu moet er wel gewacht worden op de uitslag. </a:t>
            </a:r>
          </a:p>
          <a:p>
            <a:endParaRPr lang="nl-NL"/>
          </a:p>
          <a:p>
            <a:r>
              <a:rPr lang="nl-NL"/>
              <a:t>kleur rood </a:t>
            </a:r>
          </a:p>
          <a:p>
            <a:r>
              <a:rPr lang="nl-NL"/>
              <a:t>Binnen de rode categorie is het water aan de hoofddesinfectiestap of is het al van drinkwaterkwaliteit. Hieronder vallen de UF- en HF-membraaninstallaties, pompstations Wim Mensink en Bergen, de winputten in de duinen, UV/Waterstofperoxide op PSA, alle drinkwaterkelders en het gehele PWN transport- en distributienetwerk.</a:t>
            </a:r>
          </a:p>
          <a:p>
            <a:r>
              <a:rPr lang="nl-NL"/>
              <a:t>Na uw werkzaamheden moet er gedesinfecteerd worden. Het Waterlaboratorium neemt hierna monsters. De installatie mag pas weer gebruikt worden als de uitslag positief is. Worden de monsters afgekeurd, dan moet er opnieuw schoongemaakt en gedesinfecteerd worden. Hierna worden er weer nieuwe monsters genomen.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10</a:t>
            </a:fld>
            <a:endParaRPr lang="nl-NL"/>
          </a:p>
        </p:txBody>
      </p:sp>
    </p:spTree>
    <p:extLst>
      <p:ext uri="{BB962C8B-B14F-4D97-AF65-F5344CB8AC3E}">
        <p14:creationId xmlns:p14="http://schemas.microsoft.com/office/powerpoint/2010/main" val="1302371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hebben een overzicht gemaakt van onze zuiveringsinstallaties, de verschillende zuiveringsstappen en de categorie waar iedere stap binnen valt.</a:t>
            </a:r>
          </a:p>
          <a:p>
            <a:r>
              <a:rPr lang="nl-NL"/>
              <a:t>Gaat u bijvoorbeeld aan de slag bij productiebedrijf Jan </a:t>
            </a:r>
            <a:r>
              <a:rPr lang="nl-NL" err="1"/>
              <a:t>Lagrand</a:t>
            </a:r>
            <a:r>
              <a:rPr lang="nl-NL"/>
              <a:t>, dan ziet u dat UF-filtratie en HF-filtratie binnen de rode categorie vallen. Dat betekent dat u te maken heeft met drinkwater of de laatste stap voor drinkwater en dat de strengste maatregelen gelden.</a:t>
            </a:r>
          </a:p>
          <a:p>
            <a:r>
              <a:rPr lang="nl-NL"/>
              <a:t>Bekijk het schema goed, dan weet u precies binnen welke categorie uw werkzaamheden vallen.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11</a:t>
            </a:fld>
            <a:endParaRPr lang="nl-NL"/>
          </a:p>
        </p:txBody>
      </p:sp>
    </p:spTree>
    <p:extLst>
      <p:ext uri="{BB962C8B-B14F-4D97-AF65-F5344CB8AC3E}">
        <p14:creationId xmlns:p14="http://schemas.microsoft.com/office/powerpoint/2010/main" val="3335699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2594-FBF4-DF51-7FFB-C22010CBB0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667C19-AC61-C40A-7A53-619FE95003AA}"/>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8950A1AE-4935-6AA2-1491-10AFABF32353}"/>
              </a:ext>
            </a:extLst>
          </p:cNvPr>
          <p:cNvSpPr>
            <a:spLocks noGrp="1"/>
          </p:cNvSpPr>
          <p:nvPr>
            <p:ph type="body" idx="1"/>
          </p:nvPr>
        </p:nvSpPr>
        <p:spPr/>
        <p:txBody>
          <a:bodyPr/>
          <a:lstStyle/>
          <a:p>
            <a:r>
              <a:rPr lang="nl-NL"/>
              <a:t>Desinfectie na uw werkzaamheden</a:t>
            </a:r>
          </a:p>
          <a:p>
            <a:r>
              <a:rPr lang="nl-NL"/>
              <a:t>Hoe schoon en netjes u ook werkt, er komt bij werkzaamheden ongemerkt altijd wel stof of ander vuil binnen. Daarom gebruiken we na werkzaamheden chloorbleekloog of 35% waterstofperoxide als desinfectiemiddel.</a:t>
            </a:r>
          </a:p>
          <a:p>
            <a:r>
              <a:rPr lang="nl-NL"/>
              <a:t>Het middel dat u gebruikt is afhankelijk van de plek van de werkzaamheden. </a:t>
            </a:r>
          </a:p>
          <a:p>
            <a:r>
              <a:rPr lang="nl-NL"/>
              <a:t>Waterstofperoxide gebruiken we op drie locaties: </a:t>
            </a:r>
          </a:p>
          <a:p>
            <a:r>
              <a:rPr lang="nl-NL"/>
              <a:t>In de </a:t>
            </a:r>
            <a:r>
              <a:rPr lang="nl-NL" err="1"/>
              <a:t>uv</a:t>
            </a:r>
            <a:r>
              <a:rPr lang="nl-NL"/>
              <a:t>/waterstofperoxide installaties in Andijk en Heemskerk; </a:t>
            </a:r>
          </a:p>
          <a:p>
            <a:r>
              <a:rPr lang="nl-NL"/>
              <a:t>en in de HF-membranen. Deze zijn namelijk niet bestand tegen chloor. </a:t>
            </a:r>
          </a:p>
          <a:p>
            <a:r>
              <a:rPr lang="nl-NL"/>
              <a:t>Voor alle andere ontsmettingen gebruiken we chloorbleekloog.</a:t>
            </a:r>
          </a:p>
          <a:p>
            <a:r>
              <a:rPr lang="nl-NL"/>
              <a:t>Zorg ervoor dat u bij het gebruik van ontsmettingsmiddelen de juiste persoonlijke beschermingsmiddelen draagt. Denk hierbij aan rubber of latex handschoenen, gezichtsbescherming, een overall en </a:t>
            </a:r>
            <a:r>
              <a:rPr lang="nl-NL" err="1"/>
              <a:t>ademluchtbecherming</a:t>
            </a:r>
            <a:r>
              <a:rPr lang="nl-NL"/>
              <a:t>.</a:t>
            </a:r>
          </a:p>
          <a:p>
            <a:r>
              <a:rPr lang="nl-NL"/>
              <a:t>Gebruik ook altijd de juiste dosering. Te weinig werkt niet, dat spreekt voor zich. Maar ook bij een te hoge dosering verliest chloorbleekloog haar werking. De installatie wordt dan niet goed gedesinfecteerd.</a:t>
            </a:r>
          </a:p>
          <a:p>
            <a:r>
              <a:rPr lang="nl-NL"/>
              <a:t>Het desinfectieplan voor uw werkzaamheden staat beschreven in het draaiboek. Heeft u vragen of twijfels, neem dan altijd contact op met uw PWN-contactpersoon. </a:t>
            </a:r>
          </a:p>
          <a:p>
            <a:endParaRPr lang="nl-NL"/>
          </a:p>
        </p:txBody>
      </p:sp>
      <p:sp>
        <p:nvSpPr>
          <p:cNvPr id="4" name="Tijdelijke aanduiding voor dianummer 3">
            <a:extLst>
              <a:ext uri="{FF2B5EF4-FFF2-40B4-BE49-F238E27FC236}">
                <a16:creationId xmlns:a16="http://schemas.microsoft.com/office/drawing/2014/main" id="{23DE6E89-6E0F-9288-33AE-49EA0771C693}"/>
              </a:ext>
            </a:extLst>
          </p:cNvPr>
          <p:cNvSpPr>
            <a:spLocks noGrp="1"/>
          </p:cNvSpPr>
          <p:nvPr>
            <p:ph type="sldNum" sz="quarter" idx="5"/>
          </p:nvPr>
        </p:nvSpPr>
        <p:spPr/>
        <p:txBody>
          <a:bodyPr/>
          <a:lstStyle/>
          <a:p>
            <a:fld id="{2BD5F3A4-EA52-4D0B-8539-6D5F43DA58E6}" type="slidenum">
              <a:rPr lang="nl-NL" smtClean="0"/>
              <a:t>12</a:t>
            </a:fld>
            <a:endParaRPr lang="nl-NL"/>
          </a:p>
        </p:txBody>
      </p:sp>
    </p:spTree>
    <p:extLst>
      <p:ext uri="{BB962C8B-B14F-4D97-AF65-F5344CB8AC3E}">
        <p14:creationId xmlns:p14="http://schemas.microsoft.com/office/powerpoint/2010/main" val="2549719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Controlemonsters nu uw werkzaamheden en desinfectie</a:t>
            </a:r>
          </a:p>
          <a:p>
            <a:r>
              <a:rPr lang="nl-NL"/>
              <a:t>Na uw werkzaamheden en desinfectie neemt het Waterlaboratorium monsters. Het resultaat is meestal binnen 1 tot 2 dagen bekend. Tot die tijd mogen installaties binnen de rode categorie niet gebruikt worden.</a:t>
            </a:r>
          </a:p>
          <a:p>
            <a:r>
              <a:rPr lang="nl-NL"/>
              <a:t>Wordt een monster afgekeurd, dan moet de </a:t>
            </a:r>
            <a:r>
              <a:rPr lang="nl-NL" err="1"/>
              <a:t>isntaaltie</a:t>
            </a:r>
            <a:r>
              <a:rPr lang="nl-NL"/>
              <a:t> opnieuw schoongemaakt en gedesinfecteerd en bemonsterd worden. Dit duurt ongeveer 5 werkdagen.</a:t>
            </a:r>
          </a:p>
          <a:p>
            <a:r>
              <a:rPr lang="nl-NL"/>
              <a:t>In totaal is de installatie dus een hele week extra buiten gebruik! </a:t>
            </a:r>
          </a:p>
          <a:p>
            <a:r>
              <a:rPr lang="nl-NL"/>
              <a:t>Door netjes en hygiënisch te werken voorkomt u dit. Altijd en overal!</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13</a:t>
            </a:fld>
            <a:endParaRPr lang="nl-NL"/>
          </a:p>
        </p:txBody>
      </p:sp>
    </p:spTree>
    <p:extLst>
      <p:ext uri="{BB962C8B-B14F-4D97-AF65-F5344CB8AC3E}">
        <p14:creationId xmlns:p14="http://schemas.microsoft.com/office/powerpoint/2010/main" val="3220458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Hygiënisch werken, altijd en overal</a:t>
            </a:r>
          </a:p>
          <a:p>
            <a:r>
              <a:rPr lang="nl-NL"/>
              <a:t>Binnen welke stap in het zuiveringsproces en waar in een installatie u ook aan de slag gaat, altijd en overal geldt dat hygiënisch werken vanzelfsprekend is.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14</a:t>
            </a:fld>
            <a:endParaRPr lang="nl-NL"/>
          </a:p>
        </p:txBody>
      </p:sp>
    </p:spTree>
    <p:extLst>
      <p:ext uri="{BB962C8B-B14F-4D97-AF65-F5344CB8AC3E}">
        <p14:creationId xmlns:p14="http://schemas.microsoft.com/office/powerpoint/2010/main" val="193012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Tijdens de sloop en nieuwbouw of renovatie van een bestaand gebouw gelden een aantal algemene regels:</a:t>
            </a:r>
          </a:p>
          <a:p>
            <a:r>
              <a:rPr lang="nl-NL"/>
              <a:t>1.Persoonlijke </a:t>
            </a:r>
            <a:r>
              <a:rPr lang="nl-NL" err="1"/>
              <a:t>hygiene</a:t>
            </a:r>
            <a:endParaRPr lang="nl-NL"/>
          </a:p>
          <a:p>
            <a:r>
              <a:rPr lang="nl-NL"/>
              <a:t>2.Schone en opgeruimde werkplek</a:t>
            </a:r>
          </a:p>
          <a:p>
            <a:r>
              <a:rPr lang="nl-NL"/>
              <a:t>3. Let op Pictogrammen en waarschuwingstekens</a:t>
            </a:r>
          </a:p>
          <a:p>
            <a:r>
              <a:rPr lang="nl-NL"/>
              <a:t>4.Volg de </a:t>
            </a:r>
            <a:r>
              <a:rPr lang="nl-NL" err="1"/>
              <a:t>Hygienische</a:t>
            </a:r>
            <a:r>
              <a:rPr lang="nl-NL"/>
              <a:t> zones op</a:t>
            </a:r>
          </a:p>
          <a:p>
            <a:r>
              <a:rPr lang="nl-NL"/>
              <a:t>We nemen deze stapsgewijs met u door</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15</a:t>
            </a:fld>
            <a:endParaRPr lang="nl-NL"/>
          </a:p>
        </p:txBody>
      </p:sp>
    </p:spTree>
    <p:extLst>
      <p:ext uri="{BB962C8B-B14F-4D97-AF65-F5344CB8AC3E}">
        <p14:creationId xmlns:p14="http://schemas.microsoft.com/office/powerpoint/2010/main" val="2103354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Persoonlijke hygiëne, schone schoenen en kleding</a:t>
            </a:r>
          </a:p>
          <a:p>
            <a:r>
              <a:rPr lang="nl-NL"/>
              <a:t>Zorg ervoor dat u nooit eet, drinkt of rookt op de werkplek.</a:t>
            </a:r>
          </a:p>
          <a:p>
            <a:r>
              <a:rPr lang="nl-NL"/>
              <a:t>Denk altijd aan uw persoonlijke hygiëne. Was uw handen voordat u aan het werk gaat, na ieder toiletbezoek en voor en na het eten.</a:t>
            </a:r>
          </a:p>
          <a:p>
            <a:r>
              <a:rPr lang="nl-NL"/>
              <a:t>Gebruik schoon schoeisel. Zorg dat het profiel van uw schoenen ook volledig schoon is.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16</a:t>
            </a:fld>
            <a:endParaRPr lang="nl-NL"/>
          </a:p>
        </p:txBody>
      </p:sp>
    </p:spTree>
    <p:extLst>
      <p:ext uri="{BB962C8B-B14F-4D97-AF65-F5344CB8AC3E}">
        <p14:creationId xmlns:p14="http://schemas.microsoft.com/office/powerpoint/2010/main" val="1930000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Schone werkplek &amp; schoon gereedschap</a:t>
            </a:r>
          </a:p>
          <a:p>
            <a:endParaRPr lang="nl-NL"/>
          </a:p>
          <a:p>
            <a:r>
              <a:rPr lang="nl-NL"/>
              <a:t>Neem alleen het gereedschap, materiaal en materieel mee wat u die dag nodig heeft.</a:t>
            </a:r>
          </a:p>
          <a:p>
            <a:endParaRPr lang="nl-NL"/>
          </a:p>
          <a:p>
            <a:r>
              <a:rPr lang="nl-NL"/>
              <a:t>Gereedschap, materieel en materiaal legt u niet in de installatie of in de open leiding delen.</a:t>
            </a:r>
          </a:p>
          <a:p>
            <a:endParaRPr lang="nl-NL"/>
          </a:p>
          <a:p>
            <a:r>
              <a:rPr lang="nl-NL"/>
              <a:t>Aan het eind van de werkdag ruimt u alles netjes op en laat u uw werkplek schoon, opgeruimd en stofvrij achter.</a:t>
            </a:r>
          </a:p>
          <a:p>
            <a:endParaRPr lang="nl-NL"/>
          </a:p>
          <a:p>
            <a:r>
              <a:rPr lang="nl-NL"/>
              <a:t>Gebruik altijd een plastic borstel met plastic haren bij het desinfecteren van uw gereedschap. Natuurlijke materialen zoals hout en kokosharen zijn niet geschikt voor desinfectie. Het vocht van de chlooroplossing trekt er wel in, maar het chloor zelf niet. Hierdoor krijgen schimmels en bacteriën een kans.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17</a:t>
            </a:fld>
            <a:endParaRPr lang="nl-NL"/>
          </a:p>
        </p:txBody>
      </p:sp>
    </p:spTree>
    <p:extLst>
      <p:ext uri="{BB962C8B-B14F-4D97-AF65-F5344CB8AC3E}">
        <p14:creationId xmlns:p14="http://schemas.microsoft.com/office/powerpoint/2010/main" val="4073475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F9B3-9223-6347-5659-DC76358212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11177D7-4374-8B94-7CC1-2BE9214311C5}"/>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3F736F90-0B5A-3B80-8F9D-D7AFABA18C34}"/>
              </a:ext>
            </a:extLst>
          </p:cNvPr>
          <p:cNvSpPr>
            <a:spLocks noGrp="1"/>
          </p:cNvSpPr>
          <p:nvPr>
            <p:ph type="body" idx="1"/>
          </p:nvPr>
        </p:nvSpPr>
        <p:spPr/>
        <p:txBody>
          <a:bodyPr/>
          <a:lstStyle/>
          <a:p>
            <a:r>
              <a:rPr lang="nl-NL"/>
              <a:t>Bij PWN worden gevaarlijke stoffen en situaties gemarkeerd waarschuwingsborden met pictogrammen. Let op waar deze waarschuwingsborden en pictogrammen staan en volg de boodschap van de waarschuwingsborden en pictogrammen op.</a:t>
            </a:r>
          </a:p>
          <a:p>
            <a:endParaRPr lang="nl-NL"/>
          </a:p>
        </p:txBody>
      </p:sp>
      <p:sp>
        <p:nvSpPr>
          <p:cNvPr id="4" name="Tijdelijke aanduiding voor dianummer 3">
            <a:extLst>
              <a:ext uri="{FF2B5EF4-FFF2-40B4-BE49-F238E27FC236}">
                <a16:creationId xmlns:a16="http://schemas.microsoft.com/office/drawing/2014/main" id="{D5785FE6-323E-6F98-E417-F34BF600B64A}"/>
              </a:ext>
            </a:extLst>
          </p:cNvPr>
          <p:cNvSpPr>
            <a:spLocks noGrp="1"/>
          </p:cNvSpPr>
          <p:nvPr>
            <p:ph type="sldNum" sz="quarter" idx="5"/>
          </p:nvPr>
        </p:nvSpPr>
        <p:spPr/>
        <p:txBody>
          <a:bodyPr/>
          <a:lstStyle/>
          <a:p>
            <a:fld id="{2BD5F3A4-EA52-4D0B-8539-6D5F43DA58E6}" type="slidenum">
              <a:rPr lang="nl-NL" smtClean="0"/>
              <a:t>18</a:t>
            </a:fld>
            <a:endParaRPr lang="nl-NL"/>
          </a:p>
        </p:txBody>
      </p:sp>
    </p:spTree>
    <p:extLst>
      <p:ext uri="{BB962C8B-B14F-4D97-AF65-F5344CB8AC3E}">
        <p14:creationId xmlns:p14="http://schemas.microsoft.com/office/powerpoint/2010/main" val="3590327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Het spreekt voor zich dat u niet eet, drinkt en rookt tijdens uw werkzaamheden. Denk aan uw persoonlijke hygiëne en zorg voor schone werkkleding en schoeisel. Loop niet zomaar voorbij aan waarschuwingstekens en pictogrammen, ze staan er niet voor niets. Houd uw werkplek schoon en netjes, net als uw gereedschap en materialen. Desinfecteer ze voor gebruik. Let niet alleen op uw eigen veiligheid, maar ook op die van anderen en ruim altijd netjes op aan het eind van de werkdag en als u klaar bent met uw werkzaamheden.</a:t>
            </a:r>
          </a:p>
          <a:p>
            <a:pPr marL="228600" indent="-228600">
              <a:buFont typeface="+mj-lt"/>
              <a:buAutoNum type="arabicPeriod"/>
            </a:pPr>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19</a:t>
            </a:fld>
            <a:endParaRPr lang="nl-NL"/>
          </a:p>
        </p:txBody>
      </p:sp>
    </p:spTree>
    <p:extLst>
      <p:ext uri="{BB962C8B-B14F-4D97-AF65-F5344CB8AC3E}">
        <p14:creationId xmlns:p14="http://schemas.microsoft.com/office/powerpoint/2010/main" val="26586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Hygiënisch en veilig werken staat binnen PWN op 1. In deze cursus laten we u de belangrijkste regels en richtlijnen zien.</a:t>
            </a:r>
          </a:p>
          <a:p>
            <a:r>
              <a:rPr lang="nl-NL"/>
              <a:t>U leert waarom hygiënisch werken belangrijk is, welke huisregels we hanteren, hoe onze zuiveringsinstallaties zijn ingedeeld, hoe u een hygiënische zone herkent en op welke borden en pictogrammen u moet letten.</a:t>
            </a:r>
          </a:p>
          <a:p>
            <a:r>
              <a:rPr lang="nl-NL"/>
              <a:t>Aan het eind van de cursus krijgt u 10 meerkeuzevragen. Daar moet u er minimaal 7 van goed hebben om voor ons aan de slag te kunnen.</a:t>
            </a:r>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a:t>
            </a:fld>
            <a:endParaRPr lang="nl-NL"/>
          </a:p>
        </p:txBody>
      </p:sp>
    </p:spTree>
    <p:extLst>
      <p:ext uri="{BB962C8B-B14F-4D97-AF65-F5344CB8AC3E}">
        <p14:creationId xmlns:p14="http://schemas.microsoft.com/office/powerpoint/2010/main" val="930127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CEB-24C1-EC7E-3771-48C0BD783D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6059CD1-B35E-CBF2-C710-D52486F71C2F}"/>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03A453A7-ECDE-0DEA-46DA-4D177FE3EE60}"/>
              </a:ext>
            </a:extLst>
          </p:cNvPr>
          <p:cNvSpPr>
            <a:spLocks noGrp="1"/>
          </p:cNvSpPr>
          <p:nvPr>
            <p:ph type="body" idx="1"/>
          </p:nvPr>
        </p:nvSpPr>
        <p:spPr/>
        <p:txBody>
          <a:bodyPr/>
          <a:lstStyle/>
          <a:p>
            <a:r>
              <a:rPr lang="nl-NL"/>
              <a:t>De hygiënische zones</a:t>
            </a:r>
          </a:p>
          <a:p>
            <a:r>
              <a:rPr lang="nl-NL"/>
              <a:t>Een belangrijk onderdeel van het hygiënisch werken is het herkennen van hygiënische zones. Binnen deze zones worden specifieke eisen gesteld. </a:t>
            </a:r>
          </a:p>
          <a:p>
            <a:r>
              <a:rPr lang="nl-NL"/>
              <a:t>We leggen u uit welke drie hygiënische zones er zijn binnen PWN. En welke regels er gelden binnen iedere zone. </a:t>
            </a:r>
          </a:p>
          <a:p>
            <a:endParaRPr lang="nl-NL"/>
          </a:p>
          <a:p>
            <a:endParaRPr lang="nl-NL"/>
          </a:p>
        </p:txBody>
      </p:sp>
      <p:sp>
        <p:nvSpPr>
          <p:cNvPr id="4" name="Tijdelijke aanduiding voor dianummer 3">
            <a:extLst>
              <a:ext uri="{FF2B5EF4-FFF2-40B4-BE49-F238E27FC236}">
                <a16:creationId xmlns:a16="http://schemas.microsoft.com/office/drawing/2014/main" id="{7B704AFC-587F-161D-0368-ADBD1B4EADF0}"/>
              </a:ext>
            </a:extLst>
          </p:cNvPr>
          <p:cNvSpPr>
            <a:spLocks noGrp="1"/>
          </p:cNvSpPr>
          <p:nvPr>
            <p:ph type="sldNum" sz="quarter" idx="5"/>
          </p:nvPr>
        </p:nvSpPr>
        <p:spPr/>
        <p:txBody>
          <a:bodyPr/>
          <a:lstStyle/>
          <a:p>
            <a:fld id="{2BD5F3A4-EA52-4D0B-8539-6D5F43DA58E6}" type="slidenum">
              <a:rPr lang="nl-NL" smtClean="0"/>
              <a:t>20</a:t>
            </a:fld>
            <a:endParaRPr lang="nl-NL"/>
          </a:p>
        </p:txBody>
      </p:sp>
    </p:spTree>
    <p:extLst>
      <p:ext uri="{BB962C8B-B14F-4D97-AF65-F5344CB8AC3E}">
        <p14:creationId xmlns:p14="http://schemas.microsoft.com/office/powerpoint/2010/main" val="1800067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84F5-3504-A37D-1433-6E9E0FF324C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886925-7414-756C-6A37-E63B883DC1EB}"/>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1281FB77-99B3-DA13-A409-3D76E4A86C2E}"/>
              </a:ext>
            </a:extLst>
          </p:cNvPr>
          <p:cNvSpPr>
            <a:spLocks noGrp="1"/>
          </p:cNvSpPr>
          <p:nvPr>
            <p:ph type="body" idx="1"/>
          </p:nvPr>
        </p:nvSpPr>
        <p:spPr/>
        <p:txBody>
          <a:bodyPr/>
          <a:lstStyle/>
          <a:p>
            <a:r>
              <a:rPr lang="nl-NL"/>
              <a:t>Bij nieuwbouw en renovatieprojecten kennen we 3 hygiënische zones:</a:t>
            </a:r>
          </a:p>
          <a:p>
            <a:r>
              <a:rPr lang="nl-NL"/>
              <a:t>Groen dat is voor alle ruimtes waarbij alle werkzaamheden uitgevoerd mogen worden</a:t>
            </a:r>
          </a:p>
          <a:p>
            <a:r>
              <a:rPr lang="nl-NL"/>
              <a:t>Rode zone waarbij niet geboord, geslepen of gezaagd mag worden, omdat installatie- of leidingedelen open liggen voor montage</a:t>
            </a:r>
          </a:p>
          <a:p>
            <a:r>
              <a:rPr lang="nl-NL"/>
              <a:t>3. Paarse zone: Bij werkzaamheden aan installatie- of leidingdelen waarbij al (drink-) water doorgestroomd heeft of aansluitend aan de werkzaamheden (drink-)water door gaat stromen. </a:t>
            </a:r>
          </a:p>
          <a:p>
            <a:endParaRPr lang="nl-NL"/>
          </a:p>
          <a:p>
            <a:r>
              <a:rPr lang="nl-NL"/>
              <a:t>We leggen u nu per zone uit hoe u ze kunt herkennen en welke regels er gelden.</a:t>
            </a:r>
          </a:p>
          <a:p>
            <a:endParaRPr lang="nl-NL"/>
          </a:p>
        </p:txBody>
      </p:sp>
      <p:sp>
        <p:nvSpPr>
          <p:cNvPr id="4" name="Tijdelijke aanduiding voor dianummer 3">
            <a:extLst>
              <a:ext uri="{FF2B5EF4-FFF2-40B4-BE49-F238E27FC236}">
                <a16:creationId xmlns:a16="http://schemas.microsoft.com/office/drawing/2014/main" id="{B818E537-2B62-B9C4-4548-1D8B38994708}"/>
              </a:ext>
            </a:extLst>
          </p:cNvPr>
          <p:cNvSpPr>
            <a:spLocks noGrp="1"/>
          </p:cNvSpPr>
          <p:nvPr>
            <p:ph type="sldNum" sz="quarter" idx="5"/>
          </p:nvPr>
        </p:nvSpPr>
        <p:spPr/>
        <p:txBody>
          <a:bodyPr/>
          <a:lstStyle/>
          <a:p>
            <a:fld id="{2BD5F3A4-EA52-4D0B-8539-6D5F43DA58E6}" type="slidenum">
              <a:rPr lang="nl-NL" smtClean="0"/>
              <a:t>21</a:t>
            </a:fld>
            <a:endParaRPr lang="nl-NL"/>
          </a:p>
        </p:txBody>
      </p:sp>
    </p:spTree>
    <p:extLst>
      <p:ext uri="{BB962C8B-B14F-4D97-AF65-F5344CB8AC3E}">
        <p14:creationId xmlns:p14="http://schemas.microsoft.com/office/powerpoint/2010/main" val="1256948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 groene zone is voor alle ruimtes waar normale bedrijfsvoering is als er geen uitgebreide onderhoudswerkzaamheden plaatsvinden. Er is geen contact met open water of met de installaties. </a:t>
            </a:r>
          </a:p>
          <a:p>
            <a:endParaRPr lang="nl-NL"/>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pPr marL="0" indent="0">
              <a:buFontTx/>
              <a:buNone/>
            </a:pPr>
            <a:r>
              <a:rPr lang="nl-NL"/>
              <a:t>- U legt geen gereedschap of materiaal in open leidingen en installatiedelen </a:t>
            </a:r>
          </a:p>
          <a:p>
            <a:pPr marL="171450" indent="-171450">
              <a:buFontTx/>
              <a:buChar char="-"/>
            </a:pP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Blijf wel altijd veilig werken en denk na over je eigen veiligheid en die van anderen. Als u een risico ziet, meldt het dan en neem maatregelen in overleg met uw PWN-contactpersoon.</a:t>
            </a:r>
          </a:p>
          <a:p>
            <a:pPr marL="171450" indent="-171450">
              <a:buFontTx/>
              <a:buChar char="-"/>
            </a:pPr>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22</a:t>
            </a:fld>
            <a:endParaRPr lang="nl-NL"/>
          </a:p>
        </p:txBody>
      </p:sp>
    </p:spTree>
    <p:extLst>
      <p:ext uri="{BB962C8B-B14F-4D97-AF65-F5344CB8AC3E}">
        <p14:creationId xmlns:p14="http://schemas.microsoft.com/office/powerpoint/2010/main" val="122216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 rode zone</a:t>
            </a:r>
          </a:p>
          <a:p>
            <a:endParaRPr lang="nl-NL"/>
          </a:p>
          <a:p>
            <a:r>
              <a:rPr lang="nl-NL"/>
              <a:t>Dit is een watervoerende ruimte met open installatie-of leidingdelen.</a:t>
            </a:r>
          </a:p>
          <a:p>
            <a:r>
              <a:rPr lang="nl-NL"/>
              <a:t> </a:t>
            </a:r>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r>
              <a:rPr lang="nl-NL"/>
              <a:t>- U legt geen gereedschap of materiaal in open leidingen en installatiedelen </a:t>
            </a:r>
          </a:p>
          <a:p>
            <a:r>
              <a:rPr lang="nl-NL"/>
              <a:t>- Het is ten strengste verboden te boren, slijpen en zagen in een ruimte met de rode zone</a:t>
            </a:r>
          </a:p>
          <a:p>
            <a:endParaRPr lang="nl-NL"/>
          </a:p>
          <a:p>
            <a:r>
              <a:rPr lang="nl-NL"/>
              <a:t>Blijf wel altijd veilig werken en denk na over je eigen veiligheid en die van anderen. Als u een risico ziet, meldt het dan en neem maatregelen in overleg met uw PWN-contactpersoon.</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23</a:t>
            </a:fld>
            <a:endParaRPr lang="nl-NL"/>
          </a:p>
        </p:txBody>
      </p:sp>
    </p:spTree>
    <p:extLst>
      <p:ext uri="{BB962C8B-B14F-4D97-AF65-F5344CB8AC3E}">
        <p14:creationId xmlns:p14="http://schemas.microsoft.com/office/powerpoint/2010/main" val="1078870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Paarse zone</a:t>
            </a:r>
          </a:p>
          <a:p>
            <a:endParaRPr lang="nl-NL"/>
          </a:p>
          <a:p>
            <a:r>
              <a:rPr lang="nl-NL" err="1"/>
              <a:t>Hygienische</a:t>
            </a:r>
            <a:r>
              <a:rPr lang="nl-NL"/>
              <a:t> Zone werkzaamheden.</a:t>
            </a:r>
          </a:p>
          <a:p>
            <a:endParaRPr lang="nl-NL"/>
          </a:p>
          <a:p>
            <a:r>
              <a:rPr lang="nl-NL"/>
              <a:t>Als er in of aan deze installaties gewerkt wordt en er een “open verbinding” wordt gecreëerd, de ruimte rondom die open verbinding lokaal en tijdelijk worden ingericht als Paarse Zone</a:t>
            </a:r>
          </a:p>
          <a:p>
            <a:r>
              <a:rPr lang="nl-NL"/>
              <a:t>  </a:t>
            </a:r>
          </a:p>
          <a:p>
            <a:r>
              <a:rPr lang="nl-NL"/>
              <a:t>In de paarse zone geldt:</a:t>
            </a:r>
          </a:p>
          <a:p>
            <a:r>
              <a:rPr lang="nl-NL"/>
              <a:t>- Dragen van gedesinfecteerde laarzen </a:t>
            </a:r>
          </a:p>
          <a:p>
            <a:r>
              <a:rPr lang="nl-NL"/>
              <a:t>- Dragen gedesinfecteerde handschoenen </a:t>
            </a:r>
          </a:p>
          <a:p>
            <a:r>
              <a:rPr lang="nl-NL"/>
              <a:t>- Eten, drinken en roden is verboden </a:t>
            </a:r>
          </a:p>
          <a:p>
            <a:r>
              <a:rPr lang="nl-NL"/>
              <a:t>- Desinfecteren met gecontroleerde Peroxide-oplossing </a:t>
            </a:r>
          </a:p>
          <a:p>
            <a:r>
              <a:rPr lang="nl-NL"/>
              <a:t>- Waterafstotende of waterdichte, schone overall met capuchon </a:t>
            </a:r>
          </a:p>
          <a:p>
            <a:r>
              <a:rPr lang="nl-NL"/>
              <a:t>- Geen vallende voorwerpen uit kleiding </a:t>
            </a:r>
          </a:p>
          <a:p>
            <a:r>
              <a:rPr lang="nl-NL"/>
              <a:t> </a:t>
            </a:r>
          </a:p>
          <a:p>
            <a:r>
              <a:rPr lang="nl-NL"/>
              <a:t>Omdat er bij een paarse zone open leidingdelen zijn en daar geen stof in mag komen, geldt rondom de paarse zone altijd een rode zone. Daar mag dus niet worden geboord, geslepen of gezaagd. </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24</a:t>
            </a:fld>
            <a:endParaRPr lang="nl-NL"/>
          </a:p>
        </p:txBody>
      </p:sp>
    </p:spTree>
    <p:extLst>
      <p:ext uri="{BB962C8B-B14F-4D97-AF65-F5344CB8AC3E}">
        <p14:creationId xmlns:p14="http://schemas.microsoft.com/office/powerpoint/2010/main" val="4085711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zetten alles nog eens op een rij</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25</a:t>
            </a:fld>
            <a:endParaRPr lang="nl-NL"/>
          </a:p>
        </p:txBody>
      </p:sp>
    </p:spTree>
    <p:extLst>
      <p:ext uri="{BB962C8B-B14F-4D97-AF65-F5344CB8AC3E}">
        <p14:creationId xmlns:p14="http://schemas.microsoft.com/office/powerpoint/2010/main" val="3761863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6D67-21FC-B0C2-ED5E-7CF7D31B6C7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96A3E17-0BF4-9510-CFD4-810B30195482}"/>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B081CCF0-3009-50EA-54AB-6352E1B84645}"/>
              </a:ext>
            </a:extLst>
          </p:cNvPr>
          <p:cNvSpPr>
            <a:spLocks noGrp="1"/>
          </p:cNvSpPr>
          <p:nvPr>
            <p:ph type="body" idx="1"/>
          </p:nvPr>
        </p:nvSpPr>
        <p:spPr/>
        <p:txBody>
          <a:bodyPr/>
          <a:lstStyle/>
          <a:p>
            <a:r>
              <a:rPr lang="nl-NL"/>
              <a:t>Indeling zuiveringsfases</a:t>
            </a:r>
          </a:p>
          <a:p>
            <a:r>
              <a:rPr lang="nl-NL"/>
              <a:t>BLAUW</a:t>
            </a:r>
          </a:p>
          <a:p>
            <a:r>
              <a:rPr lang="nl-NL"/>
              <a:t>ORANJE</a:t>
            </a:r>
          </a:p>
          <a:p>
            <a:r>
              <a:rPr lang="nl-NL"/>
              <a:t>ROOD </a:t>
            </a:r>
          </a:p>
        </p:txBody>
      </p:sp>
      <p:sp>
        <p:nvSpPr>
          <p:cNvPr id="4" name="Tijdelijke aanduiding voor dianummer 3">
            <a:extLst>
              <a:ext uri="{FF2B5EF4-FFF2-40B4-BE49-F238E27FC236}">
                <a16:creationId xmlns:a16="http://schemas.microsoft.com/office/drawing/2014/main" id="{46B7EA18-5146-3ED6-11FC-48EBF50FE2E9}"/>
              </a:ext>
            </a:extLst>
          </p:cNvPr>
          <p:cNvSpPr>
            <a:spLocks noGrp="1"/>
          </p:cNvSpPr>
          <p:nvPr>
            <p:ph type="sldNum" sz="quarter" idx="5"/>
          </p:nvPr>
        </p:nvSpPr>
        <p:spPr/>
        <p:txBody>
          <a:bodyPr/>
          <a:lstStyle/>
          <a:p>
            <a:fld id="{2BD5F3A4-EA52-4D0B-8539-6D5F43DA58E6}" type="slidenum">
              <a:rPr lang="nl-NL" smtClean="0"/>
              <a:t>26</a:t>
            </a:fld>
            <a:endParaRPr lang="nl-NL"/>
          </a:p>
        </p:txBody>
      </p:sp>
    </p:spTree>
    <p:extLst>
      <p:ext uri="{BB962C8B-B14F-4D97-AF65-F5344CB8AC3E}">
        <p14:creationId xmlns:p14="http://schemas.microsoft.com/office/powerpoint/2010/main" val="790428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3C8A-E5EF-7047-0DE0-F7B77782C8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D4EB6B-E750-FDBE-3246-B9713587EF80}"/>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4185C685-460E-94D8-E67D-5FDC0AC38156}"/>
              </a:ext>
            </a:extLst>
          </p:cNvPr>
          <p:cNvSpPr>
            <a:spLocks noGrp="1"/>
          </p:cNvSpPr>
          <p:nvPr>
            <p:ph type="body" idx="1"/>
          </p:nvPr>
        </p:nvSpPr>
        <p:spPr/>
        <p:txBody>
          <a:bodyPr/>
          <a:lstStyle/>
          <a:p>
            <a:r>
              <a:rPr lang="nl-NL"/>
              <a:t>Binnen PWN werken we met drie </a:t>
            </a:r>
            <a:r>
              <a:rPr lang="nl-NL" err="1"/>
              <a:t>zuiveringscategorien</a:t>
            </a:r>
            <a:r>
              <a:rPr lang="nl-NL"/>
              <a:t>: blauw, oranje en rood. Voor iedere kleur gelden andere desinfectie en opleveringseisen.</a:t>
            </a:r>
          </a:p>
          <a:p>
            <a:r>
              <a:rPr lang="nl-NL"/>
              <a:t>De blauwe categorie hoort bij ruw water waar nog geen enkele desinfectie heeft plaatsgevonden. 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in gebruik genomen worden.</a:t>
            </a:r>
          </a:p>
          <a:p>
            <a:r>
              <a:rPr lang="nl-NL"/>
              <a:t> </a:t>
            </a:r>
          </a:p>
          <a:p>
            <a:r>
              <a:rPr lang="nl-NL"/>
              <a:t>Binnen de oranje zuiveringsstap heeft enige desinfectie plaatsgevonden of het vindt ter plekke plaats.</a:t>
            </a:r>
          </a:p>
          <a:p>
            <a:r>
              <a:rPr lang="nl-NL"/>
              <a:t>Na uw werkzaamheden is desinfectie noodzakelijk. Het Waterlaboratorium neemt vervolgens controlemonsters. De installatie mag direct na oplevering weer in gebruik genomen worden. </a:t>
            </a:r>
          </a:p>
          <a:p>
            <a:r>
              <a:rPr lang="nl-NL"/>
              <a:t> </a:t>
            </a:r>
          </a:p>
          <a:p>
            <a:r>
              <a:rPr lang="nl-NL"/>
              <a:t>Binnen de rode categorie is het water aan de laatste zuiveringsstap toe of is het al van drinkwaterkwaliteit. </a:t>
            </a:r>
          </a:p>
          <a:p>
            <a:r>
              <a:rPr lang="nl-NL"/>
              <a:t>Na uw werkzaamheden moet er gedesinfecteerd worden. Het Waterlaboratorium neemt hierna monsters. De installatie mag pas weer gebruikt worden als de uitslag positief is. </a:t>
            </a:r>
          </a:p>
          <a:p>
            <a:endParaRPr lang="nl-NL"/>
          </a:p>
        </p:txBody>
      </p:sp>
      <p:sp>
        <p:nvSpPr>
          <p:cNvPr id="4" name="Tijdelijke aanduiding voor dianummer 3">
            <a:extLst>
              <a:ext uri="{FF2B5EF4-FFF2-40B4-BE49-F238E27FC236}">
                <a16:creationId xmlns:a16="http://schemas.microsoft.com/office/drawing/2014/main" id="{C96358BC-6505-1FF5-9778-06E1D952968B}"/>
              </a:ext>
            </a:extLst>
          </p:cNvPr>
          <p:cNvSpPr>
            <a:spLocks noGrp="1"/>
          </p:cNvSpPr>
          <p:nvPr>
            <p:ph type="sldNum" sz="quarter" idx="5"/>
          </p:nvPr>
        </p:nvSpPr>
        <p:spPr/>
        <p:txBody>
          <a:bodyPr/>
          <a:lstStyle/>
          <a:p>
            <a:fld id="{2BD5F3A4-EA52-4D0B-8539-6D5F43DA58E6}" type="slidenum">
              <a:rPr lang="nl-NL" smtClean="0"/>
              <a:t>27</a:t>
            </a:fld>
            <a:endParaRPr lang="nl-NL"/>
          </a:p>
        </p:txBody>
      </p:sp>
    </p:spTree>
    <p:extLst>
      <p:ext uri="{BB962C8B-B14F-4D97-AF65-F5344CB8AC3E}">
        <p14:creationId xmlns:p14="http://schemas.microsoft.com/office/powerpoint/2010/main" val="437302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werken binnen PWN met hygiënische zones. Bij renovatie en nieuwbouw projecten zijn dat een groene, rode of een paarse zone.  </a:t>
            </a:r>
          </a:p>
          <a:p>
            <a:endParaRPr lang="nl-NL"/>
          </a:p>
          <a:p>
            <a:r>
              <a:rPr lang="nl-NL"/>
              <a:t>De groene zone is voor alle ruimtes waar normale bedrijfsvoering is als er geen uitgebreide onderhoudswerkzaamheden plaatsvinden. Er is geen contact met open water of met de installaties. </a:t>
            </a:r>
          </a:p>
          <a:p>
            <a:endParaRPr lang="nl-NL"/>
          </a:p>
          <a:p>
            <a:r>
              <a:rPr lang="nl-NL"/>
              <a:t>De rode zone Dit is een watervoerende ruimte met open installatie-of leidingdelen.</a:t>
            </a:r>
          </a:p>
          <a:p>
            <a:endParaRPr lang="nl-NL"/>
          </a:p>
          <a:p>
            <a:r>
              <a:rPr lang="nl-NL"/>
              <a:t>Paarse zone Als er aan deze installaties gewerkt wordt en er een “open verbinding” wordt gecreëerd, zal de ruimte rondom die open verbinding lokaal en tijdelijk worden ingericht als Paarse Zone</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28</a:t>
            </a:fld>
            <a:endParaRPr lang="nl-NL"/>
          </a:p>
        </p:txBody>
      </p:sp>
    </p:spTree>
    <p:extLst>
      <p:ext uri="{BB962C8B-B14F-4D97-AF65-F5344CB8AC3E}">
        <p14:creationId xmlns:p14="http://schemas.microsoft.com/office/powerpoint/2010/main" val="1769588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5EA0-B09B-32CB-215B-9A09D3F4E6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99A7063-006C-A381-ED42-CF062C299465}"/>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044DDDC7-EA81-2848-9EBC-C8D5738C681F}"/>
              </a:ext>
            </a:extLst>
          </p:cNvPr>
          <p:cNvSpPr>
            <a:spLocks noGrp="1"/>
          </p:cNvSpPr>
          <p:nvPr>
            <p:ph type="body" idx="1"/>
          </p:nvPr>
        </p:nvSpPr>
        <p:spPr/>
        <p:txBody>
          <a:bodyPr/>
          <a:lstStyle/>
          <a:p>
            <a:r>
              <a:rPr lang="nl-NL"/>
              <a:t>Met het naleven van de regels en richtlijnen in deze cursus zorgen we er samen voor dat ons drinkwater schoon en veilig blijft. De regels zijn niet vrijblijvend en we hebben ze zorgvuldig samengesteld. </a:t>
            </a:r>
          </a:p>
          <a:p>
            <a:endParaRPr lang="nl-NL"/>
          </a:p>
        </p:txBody>
      </p:sp>
      <p:sp>
        <p:nvSpPr>
          <p:cNvPr id="4" name="Tijdelijke aanduiding voor dianummer 3">
            <a:extLst>
              <a:ext uri="{FF2B5EF4-FFF2-40B4-BE49-F238E27FC236}">
                <a16:creationId xmlns:a16="http://schemas.microsoft.com/office/drawing/2014/main" id="{6E300EAC-DDC2-15B7-E3BA-6C9DA0FFB00B}"/>
              </a:ext>
            </a:extLst>
          </p:cNvPr>
          <p:cNvSpPr>
            <a:spLocks noGrp="1"/>
          </p:cNvSpPr>
          <p:nvPr>
            <p:ph type="sldNum" sz="quarter" idx="5"/>
          </p:nvPr>
        </p:nvSpPr>
        <p:spPr/>
        <p:txBody>
          <a:bodyPr/>
          <a:lstStyle/>
          <a:p>
            <a:fld id="{2BD5F3A4-EA52-4D0B-8539-6D5F43DA58E6}" type="slidenum">
              <a:rPr lang="nl-NL" smtClean="0"/>
              <a:t>29</a:t>
            </a:fld>
            <a:endParaRPr lang="nl-NL"/>
          </a:p>
        </p:txBody>
      </p:sp>
    </p:spTree>
    <p:extLst>
      <p:ext uri="{BB962C8B-B14F-4D97-AF65-F5344CB8AC3E}">
        <p14:creationId xmlns:p14="http://schemas.microsoft.com/office/powerpoint/2010/main" val="422530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A9723-7A96-4F07-2451-5CB8F50331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4061D4-6DDC-30E5-5F1F-EDBEC6FC3E18}"/>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282F6876-F62A-234F-77CF-5B8B5928C1AE}"/>
              </a:ext>
            </a:extLst>
          </p:cNvPr>
          <p:cNvSpPr>
            <a:spLocks noGrp="1"/>
          </p:cNvSpPr>
          <p:nvPr>
            <p:ph type="body" idx="1"/>
          </p:nvPr>
        </p:nvSpPr>
        <p:spPr/>
        <p:txBody>
          <a:bodyPr/>
          <a:lstStyle/>
          <a:p>
            <a:r>
              <a:rPr lang="nl-NL"/>
              <a:t>Schoon en veilig drinkwater is letterlijk van levensbelang. </a:t>
            </a:r>
          </a:p>
          <a:p>
            <a:r>
              <a:rPr lang="nl-NL"/>
              <a:t>PWN is verantwoordelijk voor het veilige en schone drinkwater in de hele provincie Noord-Holland, met uitzondering van Amsterdam.</a:t>
            </a:r>
          </a:p>
          <a:p>
            <a:r>
              <a:rPr lang="nl-NL"/>
              <a:t>Dat betekent dat zo’n 825 duizend huishoudens en bedrijven dagelijks PWN-water gebruiken. Gemiddeld wel 120 liter water per persoon per dag. Van douchen en koken tot een glas water of het doorspoelen van de wc.</a:t>
            </a:r>
          </a:p>
          <a:p>
            <a:r>
              <a:rPr lang="nl-NL"/>
              <a:t>Als er in een van de 5 zuiveringslocaties of 5 distributie pompstations van PWN niet hygiënisch wordt gewerkt, kan dat </a:t>
            </a:r>
            <a:r>
              <a:rPr lang="nl-NL" strike="sngStrike"/>
              <a:t>dus</a:t>
            </a:r>
            <a:r>
              <a:rPr lang="nl-NL"/>
              <a:t> enorme gevolgen hebben voor honderdduizenden mensen.</a:t>
            </a:r>
          </a:p>
          <a:p>
            <a:r>
              <a:rPr lang="nl-NL"/>
              <a:t>Schoon water is van levensbelang, hygiënisch werken is dat dus ook.</a:t>
            </a:r>
          </a:p>
          <a:p>
            <a:endParaRPr lang="nl-NL"/>
          </a:p>
        </p:txBody>
      </p:sp>
      <p:sp>
        <p:nvSpPr>
          <p:cNvPr id="4" name="Tijdelijke aanduiding voor dianummer 3">
            <a:extLst>
              <a:ext uri="{FF2B5EF4-FFF2-40B4-BE49-F238E27FC236}">
                <a16:creationId xmlns:a16="http://schemas.microsoft.com/office/drawing/2014/main" id="{D391A3B7-B060-F38F-39B5-0C480F3B36EF}"/>
              </a:ext>
            </a:extLst>
          </p:cNvPr>
          <p:cNvSpPr>
            <a:spLocks noGrp="1"/>
          </p:cNvSpPr>
          <p:nvPr>
            <p:ph type="sldNum" sz="quarter" idx="5"/>
          </p:nvPr>
        </p:nvSpPr>
        <p:spPr/>
        <p:txBody>
          <a:bodyPr/>
          <a:lstStyle/>
          <a:p>
            <a:fld id="{2BD5F3A4-EA52-4D0B-8539-6D5F43DA58E6}" type="slidenum">
              <a:rPr lang="nl-NL" smtClean="0"/>
              <a:t>3</a:t>
            </a:fld>
            <a:endParaRPr lang="nl-NL"/>
          </a:p>
        </p:txBody>
      </p:sp>
    </p:spTree>
    <p:extLst>
      <p:ext uri="{BB962C8B-B14F-4D97-AF65-F5344CB8AC3E}">
        <p14:creationId xmlns:p14="http://schemas.microsoft.com/office/powerpoint/2010/main" val="2343557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We spreken u aan bij een overtreding van de regels. Komt dat vaker voor, dan wordt u de toegang tot het werk ontzegt.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Wij staan open voor tips en verbeteringen wij gaan graag hierover met u in gesprek tot die tijd gelden de regels zoals zijn benoemd in deze cursus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30</a:t>
            </a:fld>
            <a:endParaRPr lang="nl-NL"/>
          </a:p>
        </p:txBody>
      </p:sp>
    </p:spTree>
    <p:extLst>
      <p:ext uri="{BB962C8B-B14F-4D97-AF65-F5344CB8AC3E}">
        <p14:creationId xmlns:p14="http://schemas.microsoft.com/office/powerpoint/2010/main" val="333986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Bedankt dat u deze cursus met aandacht bekeken heeft. We zien u graag terug op een van onze locaties.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31</a:t>
            </a:fld>
            <a:endParaRPr lang="nl-NL"/>
          </a:p>
        </p:txBody>
      </p:sp>
    </p:spTree>
    <p:extLst>
      <p:ext uri="{BB962C8B-B14F-4D97-AF65-F5344CB8AC3E}">
        <p14:creationId xmlns:p14="http://schemas.microsoft.com/office/powerpoint/2010/main" val="141730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32</a:t>
            </a:fld>
            <a:endParaRPr lang="nl-NL"/>
          </a:p>
        </p:txBody>
      </p:sp>
    </p:spTree>
    <p:extLst>
      <p:ext uri="{BB962C8B-B14F-4D97-AF65-F5344CB8AC3E}">
        <p14:creationId xmlns:p14="http://schemas.microsoft.com/office/powerpoint/2010/main" val="3720462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7096-51A1-A52B-37C0-FACB71D2DA7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D90ACB-5E6E-6747-E218-F3ECF1CA2DBF}"/>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92F7780A-8DDB-3B15-31BE-EA5257DAAA83}"/>
              </a:ext>
            </a:extLst>
          </p:cNvPr>
          <p:cNvSpPr>
            <a:spLocks noGrp="1"/>
          </p:cNvSpPr>
          <p:nvPr>
            <p:ph type="body" idx="1"/>
          </p:nvPr>
        </p:nvSpPr>
        <p:spPr/>
        <p:txBody>
          <a:bodyPr/>
          <a:lstStyle/>
          <a:p>
            <a:r>
              <a:rPr lang="nl-NL"/>
              <a:t>Hoe kan drinkwater besmet raken?</a:t>
            </a:r>
          </a:p>
          <a:p>
            <a:r>
              <a:rPr lang="nl-NL"/>
              <a:t>Om besmettingen te voorkomen is het goed om te weten hoe drinkwater eigenlijk besmet kan raken. Er zijn drie soorten besmettingen met verschillende risico’s. </a:t>
            </a:r>
          </a:p>
          <a:p>
            <a:r>
              <a:rPr lang="nl-NL"/>
              <a:t>Op de eerste plaats is er de chemische vervuiling. Deze ontstaat bijvoorbeeld door lozingen in het IJsselmeer, de belangrijkste waterbron voor PWN. Ook chemicaliën die worden gebruikt tijdens de waterzuivering of olie die uit een pomp lekt in een installatie kunnen water besmetten. En ontsmetten we de materialen die we geleverd krijgen niet goed, dan vormen ze een </a:t>
            </a:r>
            <a:r>
              <a:rPr lang="nl-NL" err="1"/>
              <a:t>potentiele</a:t>
            </a:r>
            <a:r>
              <a:rPr lang="nl-NL"/>
              <a:t> besmettingshaard.</a:t>
            </a:r>
          </a:p>
          <a:p>
            <a:r>
              <a:rPr lang="nl-NL"/>
              <a:t>Het tweede type is de biologische vervuiling. Denk hierbij aan ongedierte dat een installatie kan binnendringen. Van insecten, muizen, ratten en vogels tot vleermuizen. Ook een lekkage in een installatie kan het water vervuilen.</a:t>
            </a:r>
          </a:p>
          <a:p>
            <a:r>
              <a:rPr lang="nl-NL"/>
              <a:t>Op het voorkomen van het derde en laatste type ligt de focus van deze training: de microbiologische vervuiling. Deze ontstaat door het binnendringen van verontreinigd water, dat kan op het oog schoon en helder uitzien, en door onhygiënisch werken.</a:t>
            </a:r>
          </a:p>
          <a:p>
            <a:endParaRPr lang="nl-NL"/>
          </a:p>
        </p:txBody>
      </p:sp>
      <p:sp>
        <p:nvSpPr>
          <p:cNvPr id="4" name="Tijdelijke aanduiding voor dianummer 3">
            <a:extLst>
              <a:ext uri="{FF2B5EF4-FFF2-40B4-BE49-F238E27FC236}">
                <a16:creationId xmlns:a16="http://schemas.microsoft.com/office/drawing/2014/main" id="{EDEF649E-20DD-0C89-0827-183D38570D58}"/>
              </a:ext>
            </a:extLst>
          </p:cNvPr>
          <p:cNvSpPr>
            <a:spLocks noGrp="1"/>
          </p:cNvSpPr>
          <p:nvPr>
            <p:ph type="sldNum" sz="quarter" idx="5"/>
          </p:nvPr>
        </p:nvSpPr>
        <p:spPr/>
        <p:txBody>
          <a:bodyPr/>
          <a:lstStyle/>
          <a:p>
            <a:fld id="{2BD5F3A4-EA52-4D0B-8539-6D5F43DA58E6}" type="slidenum">
              <a:rPr lang="nl-NL" smtClean="0"/>
              <a:t>4</a:t>
            </a:fld>
            <a:endParaRPr lang="nl-NL"/>
          </a:p>
        </p:txBody>
      </p:sp>
    </p:spTree>
    <p:extLst>
      <p:ext uri="{BB962C8B-B14F-4D97-AF65-F5344CB8AC3E}">
        <p14:creationId xmlns:p14="http://schemas.microsoft.com/office/powerpoint/2010/main" val="375290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vatten het nog even kort samen:</a:t>
            </a:r>
          </a:p>
          <a:p>
            <a:r>
              <a:rPr lang="nl-NL"/>
              <a:t>Water kan vervuild raken door chemische, biologische of microbiologische besmetting. In deze cursus focussen we op het voorkomen van microbiologische besmettingen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5</a:t>
            </a:fld>
            <a:endParaRPr lang="nl-NL"/>
          </a:p>
        </p:txBody>
      </p:sp>
    </p:spTree>
    <p:extLst>
      <p:ext uri="{BB962C8B-B14F-4D97-AF65-F5344CB8AC3E}">
        <p14:creationId xmlns:p14="http://schemas.microsoft.com/office/powerpoint/2010/main" val="2559641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BF0DB-7AEE-BACA-8522-966CDC0979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DD6F7C-D13A-52DB-AD81-2CFE283F6C4D}"/>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51958587-B66B-5132-EA42-BB7EA28F6410}"/>
              </a:ext>
            </a:extLst>
          </p:cNvPr>
          <p:cNvSpPr>
            <a:spLocks noGrp="1"/>
          </p:cNvSpPr>
          <p:nvPr>
            <p:ph type="body" idx="1"/>
          </p:nvPr>
        </p:nvSpPr>
        <p:spPr/>
        <p:txBody>
          <a:bodyPr/>
          <a:lstStyle/>
          <a:p>
            <a:r>
              <a:rPr lang="nl-NL"/>
              <a:t>Huisregels op onze locaties</a:t>
            </a:r>
          </a:p>
          <a:p>
            <a:r>
              <a:rPr lang="nl-NL"/>
              <a:t>Om besmettingen te voorkomen gelden er op onze PWN-locaties en infiltratiegebieden belangrijke huisregels. Deze gelden altijd en overal. </a:t>
            </a:r>
          </a:p>
          <a:p>
            <a:endParaRPr lang="nl-NL"/>
          </a:p>
          <a:p>
            <a:r>
              <a:rPr lang="nl-NL"/>
              <a:t>1 Op al onze locaties geldt een strikt toegangsbeleid. U heeft een toegangspas nodig om toegang te krijgen tot een locatie. Heeft u die niet, dan meldt u zich bij de ingang en geeft u de naam van uw contactpersoon door. Hij of zij ontvangt u en begeleidt u verder.</a:t>
            </a:r>
          </a:p>
          <a:p>
            <a:r>
              <a:rPr lang="nl-NL"/>
              <a:t>2 We ontvangen geen mensen die ziek zijn. Bent u ziek, meldt u zichzelf dan af bij uw werkgever of uw PWN-contactpersoon.</a:t>
            </a:r>
          </a:p>
          <a:p>
            <a:r>
              <a:rPr lang="nl-NL"/>
              <a:t>3Persoonlijke hygiëne vormt de basis van hygiënisch werken. Was uw handen veel en vaak. Was ze altijd voor u aan het werk gaat, na een bezoek aan het toilet en voor en na het eten.</a:t>
            </a:r>
          </a:p>
          <a:p>
            <a:r>
              <a:rPr lang="nl-NL"/>
              <a:t>4Let erop dat u niet drinkt, eet of rookt op uw werkplek. Eten en drinken doet u in de kantine of de schaftkeet. Roken doet u buiten.</a:t>
            </a:r>
          </a:p>
          <a:p>
            <a:r>
              <a:rPr lang="nl-NL"/>
              <a:t>5Let goed op of er hygiënische zones worden aangegeven op de locatie waar u aan de slag gaat. Dit zijn zones bij open water waar speciale eisen voor worden gesteld. Ze zijn duidelijk gemarkeerd. Volg altijd de regels die binnen de hygiënische zone gelden.</a:t>
            </a:r>
          </a:p>
          <a:p>
            <a:r>
              <a:rPr lang="nl-NL"/>
              <a:t>6Maak altijd gebruik van desinfectiemiddel</a:t>
            </a:r>
          </a:p>
          <a:p>
            <a:r>
              <a:rPr lang="nl-NL"/>
              <a:t>7Draag altijd schone kleding en schone laarzen.</a:t>
            </a:r>
          </a:p>
          <a:p>
            <a:r>
              <a:rPr lang="nl-NL"/>
              <a:t>8Gebruik schoon gereedschap en schone materialen. Desinfecteer ze voor gebruik met desinfectiemiddel</a:t>
            </a:r>
          </a:p>
          <a:p>
            <a:r>
              <a:rPr lang="nl-NL"/>
              <a:t>9Gebruik alleen hulpmiddelen die door PWN zijn goedgekeurd. </a:t>
            </a:r>
          </a:p>
          <a:p>
            <a:r>
              <a:rPr lang="nl-NL"/>
              <a:t>10Maak gebruik van een draaiboek en vul een werkvergunning in voordat u aan de slag gaat.</a:t>
            </a:r>
          </a:p>
          <a:p>
            <a:r>
              <a:rPr lang="nl-NL"/>
              <a:t>11Desinfecteer waar het nodig of voorgeschreven is.</a:t>
            </a:r>
          </a:p>
          <a:p>
            <a:endParaRPr lang="nl-NL">
              <a:ea typeface="Calibri" panose="020F0502020204030204"/>
              <a:cs typeface="Calibri" panose="020F0502020204030204"/>
            </a:endParaRPr>
          </a:p>
          <a:p>
            <a:endParaRPr lang="nl-NL">
              <a:ea typeface="Calibri" panose="020F0502020204030204"/>
              <a:cs typeface="Calibri" panose="020F0502020204030204"/>
            </a:endParaRPr>
          </a:p>
        </p:txBody>
      </p:sp>
      <p:sp>
        <p:nvSpPr>
          <p:cNvPr id="4" name="Tijdelijke aanduiding voor dianummer 3">
            <a:extLst>
              <a:ext uri="{FF2B5EF4-FFF2-40B4-BE49-F238E27FC236}">
                <a16:creationId xmlns:a16="http://schemas.microsoft.com/office/drawing/2014/main" id="{B3F43D16-5F38-2ECF-82F9-62317D6D5CDA}"/>
              </a:ext>
            </a:extLst>
          </p:cNvPr>
          <p:cNvSpPr>
            <a:spLocks noGrp="1"/>
          </p:cNvSpPr>
          <p:nvPr>
            <p:ph type="sldNum" sz="quarter" idx="5"/>
          </p:nvPr>
        </p:nvSpPr>
        <p:spPr/>
        <p:txBody>
          <a:bodyPr/>
          <a:lstStyle/>
          <a:p>
            <a:fld id="{2BD5F3A4-EA52-4D0B-8539-6D5F43DA58E6}" type="slidenum">
              <a:rPr lang="nl-NL" smtClean="0"/>
              <a:t>6</a:t>
            </a:fld>
            <a:endParaRPr lang="nl-NL"/>
          </a:p>
        </p:txBody>
      </p:sp>
    </p:spTree>
    <p:extLst>
      <p:ext uri="{BB962C8B-B14F-4D97-AF65-F5344CB8AC3E}">
        <p14:creationId xmlns:p14="http://schemas.microsoft.com/office/powerpoint/2010/main" val="388926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C641-ADB2-00FF-6B68-D5B4BE0C09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30FB89-BA64-172A-BFC0-DE23F4802F81}"/>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F0316A41-AE89-8F6F-215F-DF1A5AA3194B}"/>
              </a:ext>
            </a:extLst>
          </p:cNvPr>
          <p:cNvSpPr>
            <a:spLocks noGrp="1"/>
          </p:cNvSpPr>
          <p:nvPr>
            <p:ph type="body" idx="1"/>
          </p:nvPr>
        </p:nvSpPr>
        <p:spPr/>
        <p:txBody>
          <a:bodyPr/>
          <a:lstStyle/>
          <a:p>
            <a:r>
              <a:rPr lang="nl-NL"/>
              <a:t>Huisregels in onze infiltratiegebieden</a:t>
            </a:r>
          </a:p>
          <a:p>
            <a:r>
              <a:rPr lang="nl-NL"/>
              <a:t>Onze infiltratiegebieden in de duinen zijn Natura2000gebieden. Ze zijn beschermd en we moeten er extra voorzichtig mee omgaan. De duinen zijn een natuurlijk waterfilter en een belangrijke </a:t>
            </a:r>
            <a:r>
              <a:rPr lang="nl-NL" err="1"/>
              <a:t>bzuiveringsstap</a:t>
            </a:r>
            <a:r>
              <a:rPr lang="nl-NL"/>
              <a:t> voor PWN. Zorg er dus voor dat u zorgvuldig werkt en alle regels naleeft.</a:t>
            </a:r>
            <a:br>
              <a:rPr lang="nl-NL"/>
            </a:br>
            <a:endParaRPr lang="nl-NL"/>
          </a:p>
          <a:p>
            <a:r>
              <a:rPr lang="nl-NL"/>
              <a:t>Let er goed op dat de voertuigen of hulpmiddelen die u gebruikt geen motor- of hydraulische olie lekken. Zo voorkomt u dat de bodem verontreinigt raakt.</a:t>
            </a:r>
          </a:p>
          <a:p>
            <a:r>
              <a:rPr lang="nl-NL"/>
              <a:t>Plaats uw gereedschap of materiaal niet direct op de grond. De duinen zitten vol met leven en we willen voorkomen dat dieren in aanraking komen met materialen.</a:t>
            </a:r>
          </a:p>
          <a:p>
            <a:r>
              <a:rPr lang="nl-NL"/>
              <a:t>Zorg ervoor dat er geen grond en/of zand in de winputten terechtkomt.</a:t>
            </a:r>
          </a:p>
          <a:p>
            <a:r>
              <a:rPr lang="nl-NL"/>
              <a:t>Kortom: neem geen enkel risico als het om drinkwater gaat. Een besmetting voorkomen is beter dan achteraf de oorzaak achterhalen en bestrijden. </a:t>
            </a:r>
          </a:p>
          <a:p>
            <a:endParaRPr lang="nl-NL"/>
          </a:p>
        </p:txBody>
      </p:sp>
      <p:sp>
        <p:nvSpPr>
          <p:cNvPr id="4" name="Tijdelijke aanduiding voor dianummer 3">
            <a:extLst>
              <a:ext uri="{FF2B5EF4-FFF2-40B4-BE49-F238E27FC236}">
                <a16:creationId xmlns:a16="http://schemas.microsoft.com/office/drawing/2014/main" id="{DC6066D3-1B5B-0178-618D-60F9615D48D6}"/>
              </a:ext>
            </a:extLst>
          </p:cNvPr>
          <p:cNvSpPr>
            <a:spLocks noGrp="1"/>
          </p:cNvSpPr>
          <p:nvPr>
            <p:ph type="sldNum" sz="quarter" idx="5"/>
          </p:nvPr>
        </p:nvSpPr>
        <p:spPr/>
        <p:txBody>
          <a:bodyPr/>
          <a:lstStyle/>
          <a:p>
            <a:fld id="{2BD5F3A4-EA52-4D0B-8539-6D5F43DA58E6}" type="slidenum">
              <a:rPr lang="nl-NL" smtClean="0"/>
              <a:t>7</a:t>
            </a:fld>
            <a:endParaRPr lang="nl-NL"/>
          </a:p>
        </p:txBody>
      </p:sp>
    </p:spTree>
    <p:extLst>
      <p:ext uri="{BB962C8B-B14F-4D97-AF65-F5344CB8AC3E}">
        <p14:creationId xmlns:p14="http://schemas.microsoft.com/office/powerpoint/2010/main" val="3930041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Draaiboek en werkvergunning</a:t>
            </a:r>
          </a:p>
          <a:p>
            <a:r>
              <a:rPr lang="nl-NL"/>
              <a:t>Een werkvergunning heeft u altijd nodig. Welke klus u ook doet. De vergunning moet ingevuld en ondertekend zijn. Zo weten wij wie, waar en met hoeveel mensen aan het werk is.</a:t>
            </a:r>
          </a:p>
          <a:p>
            <a:r>
              <a:rPr lang="nl-NL"/>
              <a:t>Of er ook een draaiboek nodig is, wordt per klus bekeken. In het draaiboek staat o.a. beschreven:</a:t>
            </a:r>
          </a:p>
          <a:p>
            <a:r>
              <a:rPr lang="nl-NL"/>
              <a:t>Een algemene omschrijving van de werkzaamheden.</a:t>
            </a:r>
          </a:p>
          <a:p>
            <a:r>
              <a:rPr lang="nl-NL"/>
              <a:t>De relatie met andere werkzaamheden.</a:t>
            </a:r>
          </a:p>
          <a:p>
            <a:r>
              <a:rPr lang="nl-NL"/>
              <a:t>Een inventarisatie van de risico’s met aandachtspunten en gevolgen.</a:t>
            </a:r>
          </a:p>
          <a:p>
            <a:r>
              <a:rPr lang="nl-NL"/>
              <a:t>Een stappenplan waarin de klus van begin tot eind beschreven staat, inclusief een eventueel desinfectieplan.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8</a:t>
            </a:fld>
            <a:endParaRPr lang="nl-NL"/>
          </a:p>
        </p:txBody>
      </p:sp>
    </p:spTree>
    <p:extLst>
      <p:ext uri="{BB962C8B-B14F-4D97-AF65-F5344CB8AC3E}">
        <p14:creationId xmlns:p14="http://schemas.microsoft.com/office/powerpoint/2010/main" val="2499826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Indeling zuiveringsfases – blauw, oranje en rood</a:t>
            </a:r>
          </a:p>
          <a:p>
            <a:r>
              <a:rPr lang="nl-NL"/>
              <a:t>PWN zuivert het IJsselmeerwater stap voor stap. Van grof tot heel fijn. Van het tegenhouden van takken en vissen tot het afbreken van medicijnresten op molecuulniveau. </a:t>
            </a:r>
          </a:p>
          <a:p>
            <a:r>
              <a:rPr lang="nl-NL"/>
              <a:t>Hoe verder in het zuiveringsproces er gewerkt wordt, hoe erger de gevolgen zijn als er een besmetting plaatsvindt.</a:t>
            </a:r>
          </a:p>
          <a:p>
            <a:r>
              <a:rPr lang="nl-NL"/>
              <a:t>We hebben onze zuiveringsfases onderverdeeld in drie categorieën. Iedere categorie heeft een herkenbare, eigen kleur:</a:t>
            </a:r>
          </a:p>
          <a:p>
            <a:r>
              <a:rPr lang="nl-NL"/>
              <a:t>BLAUW – dit is ruw water, hier heeft nog geen enkele desinfectie plaatsgevonden.</a:t>
            </a:r>
          </a:p>
          <a:p>
            <a:r>
              <a:rPr lang="nl-NL"/>
              <a:t>ORANJE – hier heeft enige desinfectie plaatsgevonden. Een deel van de bacteriën en virussen is verwijderd.</a:t>
            </a:r>
          </a:p>
          <a:p>
            <a:r>
              <a:rPr lang="nl-NL"/>
              <a:t>ROOD – het water is in de hoofddesinfectie stap of is al drinkwaterkwaliteit. Hier worden of zijn alle schadelijke bacteriën en virussen uit het water verwijderd.</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9</a:t>
            </a:fld>
            <a:endParaRPr lang="nl-NL"/>
          </a:p>
        </p:txBody>
      </p:sp>
    </p:spTree>
    <p:extLst>
      <p:ext uri="{BB962C8B-B14F-4D97-AF65-F5344CB8AC3E}">
        <p14:creationId xmlns:p14="http://schemas.microsoft.com/office/powerpoint/2010/main" val="1680315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optie 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69567"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5500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101416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3" y="1689557"/>
            <a:ext cx="5467338"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pic>
        <p:nvPicPr>
          <p:cNvPr id="3" name="Afbeelding 2">
            <a:extLst>
              <a:ext uri="{FF2B5EF4-FFF2-40B4-BE49-F238E27FC236}">
                <a16:creationId xmlns:a16="http://schemas.microsoft.com/office/drawing/2014/main" id="{F9F5CEA0-5B27-30BA-BDF2-602A4E710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5036105" y="1689556"/>
            <a:ext cx="7772400" cy="5498903"/>
          </a:xfrm>
          <a:prstGeom prst="rect">
            <a:avLst/>
          </a:prstGeom>
        </p:spPr>
      </p:pic>
      <p:sp>
        <p:nvSpPr>
          <p:cNvPr id="6" name="Tijdelijke aanduiding voor tekst 5">
            <a:extLst>
              <a:ext uri="{FF2B5EF4-FFF2-40B4-BE49-F238E27FC236}">
                <a16:creationId xmlns:a16="http://schemas.microsoft.com/office/drawing/2014/main" id="{9C764611-BE25-DE06-48F0-CCFD133A0DD3}"/>
              </a:ext>
            </a:extLst>
          </p:cNvPr>
          <p:cNvSpPr>
            <a:spLocks noGrp="1"/>
          </p:cNvSpPr>
          <p:nvPr>
            <p:ph type="body" sz="quarter" idx="18"/>
          </p:nvPr>
        </p:nvSpPr>
        <p:spPr>
          <a:xfrm rot="21070142">
            <a:off x="7576232" y="3557841"/>
            <a:ext cx="3452734" cy="1842683"/>
          </a:xfrm>
          <a:prstGeom prst="rect">
            <a:avLst/>
          </a:prstGeom>
        </p:spPr>
        <p:txBody>
          <a:bodyPr anchor="ctr" anchorCtr="0">
            <a:normAutofit/>
          </a:bodyPr>
          <a:lstStyle>
            <a:lvl1pPr algn="ctr">
              <a:buFontTx/>
              <a:buNone/>
              <a:defRPr b="0"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1158921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titel in blauw vlak">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559B44BD-675C-55DE-C19E-410D148665D7}"/>
              </a:ext>
            </a:extLst>
          </p:cNvPr>
          <p:cNvSpPr>
            <a:spLocks noGrp="1" noRot="1" noMove="1" noResize="1" noEditPoints="1" noAdjustHandles="1" noChangeArrowheads="1" noChangeShapeType="1"/>
          </p:cNvSpPr>
          <p:nvPr>
            <p:ph type="pic" sz="quarter" idx="18"/>
          </p:nvPr>
        </p:nvSpPr>
        <p:spPr>
          <a:xfrm>
            <a:off x="0" y="0"/>
            <a:ext cx="12192000" cy="6858000"/>
          </a:xfrm>
          <a:prstGeom prst="rect">
            <a:avLst/>
          </a:prstGeom>
        </p:spPr>
        <p:txBody>
          <a:body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CFFD7D18-A056-0833-66EA-3C6C6BA3CD54}"/>
              </a:ext>
            </a:extLst>
          </p:cNvPr>
          <p:cNvSpPr>
            <a:spLocks noGrp="1" noRot="1" noMove="1" noResize="1" noEditPoints="1" noAdjustHandles="1" noChangeArrowheads="1" noChangeShapeType="1"/>
          </p:cNvSpPr>
          <p:nvPr>
            <p:ph type="body" sz="quarter" idx="19"/>
          </p:nvPr>
        </p:nvSpPr>
        <p:spPr>
          <a:xfrm>
            <a:off x="539695" y="548086"/>
            <a:ext cx="11112610" cy="1768548"/>
          </a:xfrm>
          <a:custGeom>
            <a:avLst/>
            <a:gdLst>
              <a:gd name="csX0" fmla="*/ 367413 w 11112610"/>
              <a:gd name="csY0" fmla="*/ 0 h 1768548"/>
              <a:gd name="csX1" fmla="*/ 11009691 w 11112610"/>
              <a:gd name="csY1" fmla="*/ 0 h 1768548"/>
              <a:gd name="csX2" fmla="*/ 11112610 w 11112610"/>
              <a:gd name="csY2" fmla="*/ 95370 h 1768548"/>
              <a:gd name="csX3" fmla="*/ 11112610 w 11112610"/>
              <a:gd name="csY3" fmla="*/ 1428793 h 1768548"/>
              <a:gd name="csX4" fmla="*/ 10819155 w 11112610"/>
              <a:gd name="csY4" fmla="*/ 1762441 h 1768548"/>
              <a:gd name="csX5" fmla="*/ 10753773 w 11112610"/>
              <a:gd name="csY5" fmla="*/ 1768548 h 1768548"/>
              <a:gd name="csX6" fmla="*/ 98472 w 11112610"/>
              <a:gd name="csY6" fmla="*/ 1768548 h 1768548"/>
              <a:gd name="csX7" fmla="*/ 62749 w 11112610"/>
              <a:gd name="csY7" fmla="*/ 1761865 h 1768548"/>
              <a:gd name="csX8" fmla="*/ 17467 w 11112610"/>
              <a:gd name="csY8" fmla="*/ 1727312 h 1768548"/>
              <a:gd name="csX9" fmla="*/ 0 w 11112610"/>
              <a:gd name="csY9" fmla="*/ 1674323 h 1768548"/>
              <a:gd name="csX10" fmla="*/ 0 w 11112610"/>
              <a:gd name="csY10" fmla="*/ 340062 h 1768548"/>
              <a:gd name="csX11" fmla="*/ 28772 w 11112610"/>
              <a:gd name="csY11" fmla="*/ 208003 h 1768548"/>
              <a:gd name="csX12" fmla="*/ 367413 w 11112610"/>
              <a:gd name="csY12" fmla="*/ 0 h 1768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112610" h="1768548">
                <a:moveTo>
                  <a:pt x="367413" y="0"/>
                </a:moveTo>
                <a:lnTo>
                  <a:pt x="11009691" y="0"/>
                </a:lnTo>
                <a:cubicBezTo>
                  <a:pt x="11066532" y="0"/>
                  <a:pt x="11112610" y="42698"/>
                  <a:pt x="11112610" y="95370"/>
                </a:cubicBezTo>
                <a:lnTo>
                  <a:pt x="11112610" y="1428793"/>
                </a:lnTo>
                <a:cubicBezTo>
                  <a:pt x="11112610" y="1593372"/>
                  <a:pt x="10986630" y="1730684"/>
                  <a:pt x="10819155" y="1762441"/>
                </a:cubicBezTo>
                <a:lnTo>
                  <a:pt x="10753773" y="1768548"/>
                </a:lnTo>
                <a:lnTo>
                  <a:pt x="98472" y="1768548"/>
                </a:lnTo>
                <a:lnTo>
                  <a:pt x="62749" y="1761865"/>
                </a:lnTo>
                <a:cubicBezTo>
                  <a:pt x="44279" y="1754626"/>
                  <a:pt x="28564" y="1742533"/>
                  <a:pt x="17467" y="1727312"/>
                </a:cubicBezTo>
                <a:lnTo>
                  <a:pt x="0" y="1674323"/>
                </a:lnTo>
                <a:lnTo>
                  <a:pt x="0" y="340062"/>
                </a:lnTo>
                <a:lnTo>
                  <a:pt x="28772" y="208003"/>
                </a:lnTo>
                <a:cubicBezTo>
                  <a:pt x="84565" y="85768"/>
                  <a:pt x="215180" y="0"/>
                  <a:pt x="367413" y="0"/>
                </a:cubicBezTo>
                <a:close/>
              </a:path>
            </a:pathLst>
          </a:custGeom>
          <a:solidFill>
            <a:srgbClr val="005EAA">
              <a:alpha val="74902"/>
            </a:srgbClr>
          </a:solidFill>
        </p:spPr>
        <p:txBody>
          <a:bodyPr wrap="square" lIns="360000" tIns="360000" rIns="360000" bIns="360000">
            <a:normAutofit/>
          </a:bodyPr>
          <a:lstStyle>
            <a:lvl1pPr>
              <a:buFontTx/>
              <a:buNone/>
              <a:defRPr b="1"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171044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uw, oranje en rood kader">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62066283-362C-DE34-87AE-A9705C1FDB24}"/>
              </a:ext>
            </a:extLst>
          </p:cNvPr>
          <p:cNvSpPr>
            <a:spLocks noGrp="1" noRot="1" noMove="1" noResize="1" noEditPoints="1" noAdjustHandles="1" noChangeArrowheads="1" noChangeShapeType="1"/>
          </p:cNvSpPr>
          <p:nvPr userDrawn="1"/>
        </p:nvSpPr>
        <p:spPr>
          <a:xfrm>
            <a:off x="613457"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 name="Vrije vorm 5">
            <a:extLst>
              <a:ext uri="{FF2B5EF4-FFF2-40B4-BE49-F238E27FC236}">
                <a16:creationId xmlns:a16="http://schemas.microsoft.com/office/drawing/2014/main" id="{2B7ECE66-1712-E6F3-C54E-4D625477B4C5}"/>
              </a:ext>
            </a:extLst>
          </p:cNvPr>
          <p:cNvSpPr>
            <a:spLocks noGrp="1" noRot="1" noMove="1" noResize="1" noEditPoints="1" noAdjustHandles="1" noChangeArrowheads="1" noChangeShapeType="1"/>
          </p:cNvSpPr>
          <p:nvPr userDrawn="1"/>
        </p:nvSpPr>
        <p:spPr>
          <a:xfrm>
            <a:off x="434222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Vrije vorm 6">
            <a:extLst>
              <a:ext uri="{FF2B5EF4-FFF2-40B4-BE49-F238E27FC236}">
                <a16:creationId xmlns:a16="http://schemas.microsoft.com/office/drawing/2014/main" id="{8FF4D73D-EE44-048C-8C82-C76A2C9527D0}"/>
              </a:ext>
            </a:extLst>
          </p:cNvPr>
          <p:cNvSpPr>
            <a:spLocks noGrp="1" noRot="1" noMove="1" noResize="1" noEditPoints="1" noAdjustHandles="1" noChangeArrowheads="1" noChangeShapeType="1"/>
          </p:cNvSpPr>
          <p:nvPr userDrawn="1"/>
        </p:nvSpPr>
        <p:spPr>
          <a:xfrm>
            <a:off x="807099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tekst 8">
            <a:extLst>
              <a:ext uri="{FF2B5EF4-FFF2-40B4-BE49-F238E27FC236}">
                <a16:creationId xmlns:a16="http://schemas.microsoft.com/office/drawing/2014/main" id="{FF02C26F-7FD0-84E8-4082-E15B026C517A}"/>
              </a:ext>
            </a:extLst>
          </p:cNvPr>
          <p:cNvSpPr>
            <a:spLocks noGrp="1" noRot="1" noMove="1" noResize="1" noEditPoints="1" noAdjustHandles="1" noChangeArrowheads="1" noChangeShapeType="1"/>
          </p:cNvSpPr>
          <p:nvPr>
            <p:ph type="body" sz="quarter" idx="10"/>
          </p:nvPr>
        </p:nvSpPr>
        <p:spPr>
          <a:xfrm>
            <a:off x="914400" y="2060293"/>
            <a:ext cx="2951163" cy="3970619"/>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0" name="Tijdelijke aanduiding voor tekst 8">
            <a:extLst>
              <a:ext uri="{FF2B5EF4-FFF2-40B4-BE49-F238E27FC236}">
                <a16:creationId xmlns:a16="http://schemas.microsoft.com/office/drawing/2014/main" id="{B536B3AB-CE4A-1054-A281-43D0AD09A7D2}"/>
              </a:ext>
            </a:extLst>
          </p:cNvPr>
          <p:cNvSpPr>
            <a:spLocks noGrp="1" noRot="1" noMove="1" noResize="1" noEditPoints="1" noAdjustHandles="1" noChangeArrowheads="1" noChangeShapeType="1"/>
          </p:cNvSpPr>
          <p:nvPr>
            <p:ph type="body" sz="quarter" idx="11"/>
          </p:nvPr>
        </p:nvSpPr>
        <p:spPr>
          <a:xfrm>
            <a:off x="462041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2" name="Tijdelijke aanduiding voor tekst 8">
            <a:extLst>
              <a:ext uri="{FF2B5EF4-FFF2-40B4-BE49-F238E27FC236}">
                <a16:creationId xmlns:a16="http://schemas.microsoft.com/office/drawing/2014/main" id="{D5C79EE7-4D60-CA56-DB0F-829CEA666F38}"/>
              </a:ext>
            </a:extLst>
          </p:cNvPr>
          <p:cNvSpPr>
            <a:spLocks noGrp="1" noRot="1" noMove="1" noResize="1" noEditPoints="1" noAdjustHandles="1" noChangeArrowheads="1" noChangeShapeType="1"/>
          </p:cNvSpPr>
          <p:nvPr>
            <p:ph type="body" sz="quarter" idx="12"/>
          </p:nvPr>
        </p:nvSpPr>
        <p:spPr>
          <a:xfrm>
            <a:off x="834918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p:nvPr>
        </p:nvSpPr>
        <p:spPr>
          <a:xfrm>
            <a:off x="914400" y="83315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p:nvPr>
        </p:nvSpPr>
        <p:spPr>
          <a:xfrm>
            <a:off x="4620417" y="827087"/>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p:nvPr>
        </p:nvSpPr>
        <p:spPr>
          <a:xfrm>
            <a:off x="8349187" y="82708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325619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 met blauw, oranje, rood kader">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5C46D0E3-89B5-4511-A79C-40783C45E909}"/>
              </a:ext>
            </a:extLst>
          </p:cNvPr>
          <p:cNvSpPr>
            <a:spLocks noGrp="1" noRot="1" noMove="1" noResize="1" noEditPoints="1" noAdjustHandles="1" noChangeArrowheads="1" noChangeShapeType="1"/>
          </p:cNvSpPr>
          <p:nvPr userDrawn="1"/>
        </p:nvSpPr>
        <p:spPr>
          <a:xfrm>
            <a:off x="3044236"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5" name="Vrije vorm 4">
            <a:extLst>
              <a:ext uri="{FF2B5EF4-FFF2-40B4-BE49-F238E27FC236}">
                <a16:creationId xmlns:a16="http://schemas.microsoft.com/office/drawing/2014/main" id="{5910F4F5-9025-8F93-E45F-C9400F6F282B}"/>
              </a:ext>
            </a:extLst>
          </p:cNvPr>
          <p:cNvSpPr>
            <a:spLocks noGrp="1" noRot="1" noMove="1" noResize="1" noEditPoints="1" noAdjustHandles="1" noChangeArrowheads="1" noChangeShapeType="1"/>
          </p:cNvSpPr>
          <p:nvPr userDrawn="1"/>
        </p:nvSpPr>
        <p:spPr>
          <a:xfrm>
            <a:off x="5930887"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Vrije vorm 7">
            <a:extLst>
              <a:ext uri="{FF2B5EF4-FFF2-40B4-BE49-F238E27FC236}">
                <a16:creationId xmlns:a16="http://schemas.microsoft.com/office/drawing/2014/main" id="{CCD67963-B8A9-F2F1-2B5E-B955E1AC925D}"/>
              </a:ext>
            </a:extLst>
          </p:cNvPr>
          <p:cNvSpPr>
            <a:spLocks noGrp="1" noRot="1" noMove="1" noResize="1" noEditPoints="1" noAdjustHandles="1" noChangeArrowheads="1" noChangeShapeType="1"/>
          </p:cNvSpPr>
          <p:nvPr userDrawn="1"/>
        </p:nvSpPr>
        <p:spPr>
          <a:xfrm>
            <a:off x="8817538"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hasCustomPrompt="1"/>
          </p:nvPr>
        </p:nvSpPr>
        <p:spPr>
          <a:xfrm>
            <a:off x="3346501" y="83315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hasCustomPrompt="1"/>
          </p:nvPr>
        </p:nvSpPr>
        <p:spPr>
          <a:xfrm>
            <a:off x="6233160" y="827088"/>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hasCustomPrompt="1"/>
          </p:nvPr>
        </p:nvSpPr>
        <p:spPr>
          <a:xfrm>
            <a:off x="9098280" y="82708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graphicFrame>
        <p:nvGraphicFramePr>
          <p:cNvPr id="6" name="Tabel 5">
            <a:extLst>
              <a:ext uri="{FF2B5EF4-FFF2-40B4-BE49-F238E27FC236}">
                <a16:creationId xmlns:a16="http://schemas.microsoft.com/office/drawing/2014/main" id="{FFA9A482-F5EA-E8AB-036C-1212D9DDB5DC}"/>
              </a:ext>
            </a:extLst>
          </p:cNvPr>
          <p:cNvGraphicFramePr>
            <a:graphicFrameLocks noGrp="1" noDrilldown="1" noMove="1" noResize="1"/>
          </p:cNvGraphicFramePr>
          <p:nvPr userDrawn="1">
            <p:extLst>
              <p:ext uri="{D42A27DB-BD31-4B8C-83A1-F6EECF244321}">
                <p14:modId xmlns:p14="http://schemas.microsoft.com/office/powerpoint/2010/main" val="1451460156"/>
              </p:ext>
            </p:extLst>
          </p:nvPr>
        </p:nvGraphicFramePr>
        <p:xfrm>
          <a:off x="423746" y="1825947"/>
          <a:ext cx="10876604" cy="4321765"/>
        </p:xfrm>
        <a:graphic>
          <a:graphicData uri="http://schemas.openxmlformats.org/drawingml/2006/table">
            <a:tbl>
              <a:tblPr firstRow="1" bandRow="1">
                <a:tableStyleId>{5C22544A-7EE6-4342-B048-85BDC9FD1C3A}</a:tableStyleId>
              </a:tblPr>
              <a:tblGrid>
                <a:gridCol w="2910469">
                  <a:extLst>
                    <a:ext uri="{9D8B030D-6E8A-4147-A177-3AD203B41FA5}">
                      <a16:colId xmlns:a16="http://schemas.microsoft.com/office/drawing/2014/main" val="4070466628"/>
                    </a:ext>
                  </a:extLst>
                </a:gridCol>
                <a:gridCol w="2877014">
                  <a:extLst>
                    <a:ext uri="{9D8B030D-6E8A-4147-A177-3AD203B41FA5}">
                      <a16:colId xmlns:a16="http://schemas.microsoft.com/office/drawing/2014/main" val="2860419693"/>
                    </a:ext>
                  </a:extLst>
                </a:gridCol>
                <a:gridCol w="2854712">
                  <a:extLst>
                    <a:ext uri="{9D8B030D-6E8A-4147-A177-3AD203B41FA5}">
                      <a16:colId xmlns:a16="http://schemas.microsoft.com/office/drawing/2014/main" val="733169817"/>
                    </a:ext>
                  </a:extLst>
                </a:gridCol>
                <a:gridCol w="2234409">
                  <a:extLst>
                    <a:ext uri="{9D8B030D-6E8A-4147-A177-3AD203B41FA5}">
                      <a16:colId xmlns:a16="http://schemas.microsoft.com/office/drawing/2014/main" val="3167617727"/>
                    </a:ext>
                  </a:extLst>
                </a:gridCol>
              </a:tblGrid>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06529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88849"/>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354676"/>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8762355"/>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537100"/>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864996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8458598"/>
                  </a:ext>
                </a:extLst>
              </a:tr>
            </a:tbl>
          </a:graphicData>
        </a:graphic>
      </p:graphicFrame>
      <p:sp>
        <p:nvSpPr>
          <p:cNvPr id="11" name="Tijdelijke aanduiding voor tekst 10">
            <a:extLst>
              <a:ext uri="{FF2B5EF4-FFF2-40B4-BE49-F238E27FC236}">
                <a16:creationId xmlns:a16="http://schemas.microsoft.com/office/drawing/2014/main" id="{5C9C5567-9483-4EE3-137A-B21E47037D7D}"/>
              </a:ext>
            </a:extLst>
          </p:cNvPr>
          <p:cNvSpPr>
            <a:spLocks noGrp="1" noRot="1" noMove="1" noResize="1" noEditPoints="1" noAdjustHandles="1" noChangeArrowheads="1" noChangeShapeType="1"/>
          </p:cNvSpPr>
          <p:nvPr>
            <p:ph type="body" sz="quarter" idx="16"/>
          </p:nvPr>
        </p:nvSpPr>
        <p:spPr>
          <a:xfrm>
            <a:off x="3346501"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17" name="Tijdelijke aanduiding voor tekst 10">
            <a:extLst>
              <a:ext uri="{FF2B5EF4-FFF2-40B4-BE49-F238E27FC236}">
                <a16:creationId xmlns:a16="http://schemas.microsoft.com/office/drawing/2014/main" id="{0D0523E9-573A-8C1F-68D0-7561385C237F}"/>
              </a:ext>
            </a:extLst>
          </p:cNvPr>
          <p:cNvSpPr>
            <a:spLocks noGrp="1" noRot="1" noMove="1" noResize="1" noEditPoints="1" noAdjustHandles="1" noChangeArrowheads="1" noChangeShapeType="1"/>
          </p:cNvSpPr>
          <p:nvPr>
            <p:ph type="body" sz="quarter" idx="17"/>
          </p:nvPr>
        </p:nvSpPr>
        <p:spPr>
          <a:xfrm>
            <a:off x="3346501"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3" name="Tijdelijke aanduiding voor tekst 10">
            <a:extLst>
              <a:ext uri="{FF2B5EF4-FFF2-40B4-BE49-F238E27FC236}">
                <a16:creationId xmlns:a16="http://schemas.microsoft.com/office/drawing/2014/main" id="{97B555DE-E833-3789-3DB7-A473DCDECBA6}"/>
              </a:ext>
            </a:extLst>
          </p:cNvPr>
          <p:cNvSpPr>
            <a:spLocks noGrp="1" noRot="1" noMove="1" noResize="1" noEditPoints="1" noAdjustHandles="1" noChangeArrowheads="1" noChangeShapeType="1"/>
          </p:cNvSpPr>
          <p:nvPr>
            <p:ph type="body" sz="quarter" idx="18"/>
          </p:nvPr>
        </p:nvSpPr>
        <p:spPr>
          <a:xfrm>
            <a:off x="3346501"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6" name="Tijdelijke aanduiding voor tekst 10">
            <a:extLst>
              <a:ext uri="{FF2B5EF4-FFF2-40B4-BE49-F238E27FC236}">
                <a16:creationId xmlns:a16="http://schemas.microsoft.com/office/drawing/2014/main" id="{BAC10889-3ADF-55AD-52BB-ADEFD2AE3FB0}"/>
              </a:ext>
            </a:extLst>
          </p:cNvPr>
          <p:cNvSpPr>
            <a:spLocks noGrp="1" noRot="1" noMove="1" noResize="1" noEditPoints="1" noAdjustHandles="1" noChangeArrowheads="1" noChangeShapeType="1"/>
          </p:cNvSpPr>
          <p:nvPr>
            <p:ph type="body" sz="quarter" idx="19"/>
          </p:nvPr>
        </p:nvSpPr>
        <p:spPr>
          <a:xfrm>
            <a:off x="3346501"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7" name="Tijdelijke aanduiding voor tekst 10">
            <a:extLst>
              <a:ext uri="{FF2B5EF4-FFF2-40B4-BE49-F238E27FC236}">
                <a16:creationId xmlns:a16="http://schemas.microsoft.com/office/drawing/2014/main" id="{45DD9C10-F231-A265-3AC8-F82FE7281E4C}"/>
              </a:ext>
            </a:extLst>
          </p:cNvPr>
          <p:cNvSpPr>
            <a:spLocks noGrp="1" noRot="1" noMove="1" noResize="1" noEditPoints="1" noAdjustHandles="1" noChangeArrowheads="1" noChangeShapeType="1"/>
          </p:cNvSpPr>
          <p:nvPr>
            <p:ph type="body" sz="quarter" idx="20"/>
          </p:nvPr>
        </p:nvSpPr>
        <p:spPr>
          <a:xfrm>
            <a:off x="3346501"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8" name="Tijdelijke aanduiding voor tekst 10">
            <a:extLst>
              <a:ext uri="{FF2B5EF4-FFF2-40B4-BE49-F238E27FC236}">
                <a16:creationId xmlns:a16="http://schemas.microsoft.com/office/drawing/2014/main" id="{D9D36D17-65AD-70BD-D957-8AC73C3C5D50}"/>
              </a:ext>
            </a:extLst>
          </p:cNvPr>
          <p:cNvSpPr>
            <a:spLocks noGrp="1" noRot="1" noMove="1" noResize="1" noEditPoints="1" noAdjustHandles="1" noChangeArrowheads="1" noChangeShapeType="1"/>
          </p:cNvSpPr>
          <p:nvPr>
            <p:ph type="body" sz="quarter" idx="21"/>
          </p:nvPr>
        </p:nvSpPr>
        <p:spPr>
          <a:xfrm>
            <a:off x="3346501"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9" name="Tijdelijke aanduiding voor tekst 10">
            <a:extLst>
              <a:ext uri="{FF2B5EF4-FFF2-40B4-BE49-F238E27FC236}">
                <a16:creationId xmlns:a16="http://schemas.microsoft.com/office/drawing/2014/main" id="{337801AF-A73A-F33B-1D3D-B990EA258B06}"/>
              </a:ext>
            </a:extLst>
          </p:cNvPr>
          <p:cNvSpPr>
            <a:spLocks noGrp="1" noRot="1" noMove="1" noResize="1" noEditPoints="1" noAdjustHandles="1" noChangeArrowheads="1" noChangeShapeType="1"/>
          </p:cNvSpPr>
          <p:nvPr>
            <p:ph type="body" sz="quarter" idx="22"/>
          </p:nvPr>
        </p:nvSpPr>
        <p:spPr>
          <a:xfrm>
            <a:off x="3346501"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0" name="Tijdelijke aanduiding voor tekst 10">
            <a:extLst>
              <a:ext uri="{FF2B5EF4-FFF2-40B4-BE49-F238E27FC236}">
                <a16:creationId xmlns:a16="http://schemas.microsoft.com/office/drawing/2014/main" id="{6B670D73-A97D-2668-1342-5DBD4A8EB37C}"/>
              </a:ext>
            </a:extLst>
          </p:cNvPr>
          <p:cNvSpPr>
            <a:spLocks noGrp="1" noRot="1" noMove="1" noResize="1" noEditPoints="1" noAdjustHandles="1" noChangeArrowheads="1" noChangeShapeType="1"/>
          </p:cNvSpPr>
          <p:nvPr>
            <p:ph type="body" sz="quarter" idx="23"/>
          </p:nvPr>
        </p:nvSpPr>
        <p:spPr>
          <a:xfrm>
            <a:off x="623316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1" name="Tijdelijke aanduiding voor tekst 10">
            <a:extLst>
              <a:ext uri="{FF2B5EF4-FFF2-40B4-BE49-F238E27FC236}">
                <a16:creationId xmlns:a16="http://schemas.microsoft.com/office/drawing/2014/main" id="{CA312741-9357-C854-9FC6-1D2639903914}"/>
              </a:ext>
            </a:extLst>
          </p:cNvPr>
          <p:cNvSpPr>
            <a:spLocks noGrp="1" noRot="1" noMove="1" noResize="1" noEditPoints="1" noAdjustHandles="1" noChangeArrowheads="1" noChangeShapeType="1"/>
          </p:cNvSpPr>
          <p:nvPr>
            <p:ph type="body" sz="quarter" idx="24"/>
          </p:nvPr>
        </p:nvSpPr>
        <p:spPr>
          <a:xfrm>
            <a:off x="623316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2" name="Tijdelijke aanduiding voor tekst 10">
            <a:extLst>
              <a:ext uri="{FF2B5EF4-FFF2-40B4-BE49-F238E27FC236}">
                <a16:creationId xmlns:a16="http://schemas.microsoft.com/office/drawing/2014/main" id="{2E4272F6-A5F8-A21C-4DC6-B5D60E89FE90}"/>
              </a:ext>
            </a:extLst>
          </p:cNvPr>
          <p:cNvSpPr>
            <a:spLocks noGrp="1" noRot="1" noMove="1" noResize="1" noEditPoints="1" noAdjustHandles="1" noChangeArrowheads="1" noChangeShapeType="1"/>
          </p:cNvSpPr>
          <p:nvPr>
            <p:ph type="body" sz="quarter" idx="25"/>
          </p:nvPr>
        </p:nvSpPr>
        <p:spPr>
          <a:xfrm>
            <a:off x="623316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3" name="Tijdelijke aanduiding voor tekst 10">
            <a:extLst>
              <a:ext uri="{FF2B5EF4-FFF2-40B4-BE49-F238E27FC236}">
                <a16:creationId xmlns:a16="http://schemas.microsoft.com/office/drawing/2014/main" id="{686E1C38-26FB-1AD1-F96C-2E00119BA254}"/>
              </a:ext>
            </a:extLst>
          </p:cNvPr>
          <p:cNvSpPr>
            <a:spLocks noGrp="1" noRot="1" noMove="1" noResize="1" noEditPoints="1" noAdjustHandles="1" noChangeArrowheads="1" noChangeShapeType="1"/>
          </p:cNvSpPr>
          <p:nvPr>
            <p:ph type="body" sz="quarter" idx="26"/>
          </p:nvPr>
        </p:nvSpPr>
        <p:spPr>
          <a:xfrm>
            <a:off x="623316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4" name="Tijdelijke aanduiding voor tekst 10">
            <a:extLst>
              <a:ext uri="{FF2B5EF4-FFF2-40B4-BE49-F238E27FC236}">
                <a16:creationId xmlns:a16="http://schemas.microsoft.com/office/drawing/2014/main" id="{B2C07762-5330-EB31-DDE3-3F85CB59B5BC}"/>
              </a:ext>
            </a:extLst>
          </p:cNvPr>
          <p:cNvSpPr>
            <a:spLocks noGrp="1" noRot="1" noMove="1" noResize="1" noEditPoints="1" noAdjustHandles="1" noChangeArrowheads="1" noChangeShapeType="1"/>
          </p:cNvSpPr>
          <p:nvPr>
            <p:ph type="body" sz="quarter" idx="27"/>
          </p:nvPr>
        </p:nvSpPr>
        <p:spPr>
          <a:xfrm>
            <a:off x="623316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5" name="Tijdelijke aanduiding voor tekst 10">
            <a:extLst>
              <a:ext uri="{FF2B5EF4-FFF2-40B4-BE49-F238E27FC236}">
                <a16:creationId xmlns:a16="http://schemas.microsoft.com/office/drawing/2014/main" id="{344F9290-086D-03C6-3485-00887171A9FE}"/>
              </a:ext>
            </a:extLst>
          </p:cNvPr>
          <p:cNvSpPr>
            <a:spLocks noGrp="1" noRot="1" noMove="1" noResize="1" noEditPoints="1" noAdjustHandles="1" noChangeArrowheads="1" noChangeShapeType="1"/>
          </p:cNvSpPr>
          <p:nvPr>
            <p:ph type="body" sz="quarter" idx="28"/>
          </p:nvPr>
        </p:nvSpPr>
        <p:spPr>
          <a:xfrm>
            <a:off x="623316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6" name="Tijdelijke aanduiding voor tekst 10">
            <a:extLst>
              <a:ext uri="{FF2B5EF4-FFF2-40B4-BE49-F238E27FC236}">
                <a16:creationId xmlns:a16="http://schemas.microsoft.com/office/drawing/2014/main" id="{DDF46217-E600-BD0D-F10C-B9AAA0D5D068}"/>
              </a:ext>
            </a:extLst>
          </p:cNvPr>
          <p:cNvSpPr>
            <a:spLocks noGrp="1" noRot="1" noMove="1" noResize="1" noEditPoints="1" noAdjustHandles="1" noChangeArrowheads="1" noChangeShapeType="1"/>
          </p:cNvSpPr>
          <p:nvPr>
            <p:ph type="body" sz="quarter" idx="29"/>
          </p:nvPr>
        </p:nvSpPr>
        <p:spPr>
          <a:xfrm>
            <a:off x="623316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7" name="Tijdelijke aanduiding voor tekst 10">
            <a:extLst>
              <a:ext uri="{FF2B5EF4-FFF2-40B4-BE49-F238E27FC236}">
                <a16:creationId xmlns:a16="http://schemas.microsoft.com/office/drawing/2014/main" id="{BC487EDD-640F-CC4F-3F63-0D283156C654}"/>
              </a:ext>
            </a:extLst>
          </p:cNvPr>
          <p:cNvSpPr>
            <a:spLocks noGrp="1" noRot="1" noMove="1" noResize="1" noEditPoints="1" noAdjustHandles="1" noChangeArrowheads="1" noChangeShapeType="1"/>
          </p:cNvSpPr>
          <p:nvPr>
            <p:ph type="body" sz="quarter" idx="30"/>
          </p:nvPr>
        </p:nvSpPr>
        <p:spPr>
          <a:xfrm>
            <a:off x="909828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8" name="Tijdelijke aanduiding voor tekst 10">
            <a:extLst>
              <a:ext uri="{FF2B5EF4-FFF2-40B4-BE49-F238E27FC236}">
                <a16:creationId xmlns:a16="http://schemas.microsoft.com/office/drawing/2014/main" id="{D56E85F8-B172-0B6F-71A2-F6AE2A0E4063}"/>
              </a:ext>
            </a:extLst>
          </p:cNvPr>
          <p:cNvSpPr>
            <a:spLocks noGrp="1" noRot="1" noMove="1" noResize="1" noEditPoints="1" noAdjustHandles="1" noChangeArrowheads="1" noChangeShapeType="1"/>
          </p:cNvSpPr>
          <p:nvPr>
            <p:ph type="body" sz="quarter" idx="31"/>
          </p:nvPr>
        </p:nvSpPr>
        <p:spPr>
          <a:xfrm>
            <a:off x="909828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9" name="Tijdelijke aanduiding voor tekst 10">
            <a:extLst>
              <a:ext uri="{FF2B5EF4-FFF2-40B4-BE49-F238E27FC236}">
                <a16:creationId xmlns:a16="http://schemas.microsoft.com/office/drawing/2014/main" id="{7A20183F-2B21-748D-7C20-F13281D877EB}"/>
              </a:ext>
            </a:extLst>
          </p:cNvPr>
          <p:cNvSpPr>
            <a:spLocks noGrp="1" noRot="1" noMove="1" noResize="1" noEditPoints="1" noAdjustHandles="1" noChangeArrowheads="1" noChangeShapeType="1"/>
          </p:cNvSpPr>
          <p:nvPr>
            <p:ph type="body" sz="quarter" idx="32"/>
          </p:nvPr>
        </p:nvSpPr>
        <p:spPr>
          <a:xfrm>
            <a:off x="909828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0" name="Tijdelijke aanduiding voor tekst 10">
            <a:extLst>
              <a:ext uri="{FF2B5EF4-FFF2-40B4-BE49-F238E27FC236}">
                <a16:creationId xmlns:a16="http://schemas.microsoft.com/office/drawing/2014/main" id="{0FD3A305-6D5F-1508-C359-AE5889F8624D}"/>
              </a:ext>
            </a:extLst>
          </p:cNvPr>
          <p:cNvSpPr>
            <a:spLocks noGrp="1" noRot="1" noMove="1" noResize="1" noEditPoints="1" noAdjustHandles="1" noChangeArrowheads="1" noChangeShapeType="1"/>
          </p:cNvSpPr>
          <p:nvPr>
            <p:ph type="body" sz="quarter" idx="33"/>
          </p:nvPr>
        </p:nvSpPr>
        <p:spPr>
          <a:xfrm>
            <a:off x="909828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1" name="Tijdelijke aanduiding voor tekst 10">
            <a:extLst>
              <a:ext uri="{FF2B5EF4-FFF2-40B4-BE49-F238E27FC236}">
                <a16:creationId xmlns:a16="http://schemas.microsoft.com/office/drawing/2014/main" id="{19F386E0-0559-9B01-B998-64DD6A75D86D}"/>
              </a:ext>
            </a:extLst>
          </p:cNvPr>
          <p:cNvSpPr>
            <a:spLocks noGrp="1" noRot="1" noMove="1" noResize="1" noEditPoints="1" noAdjustHandles="1" noChangeArrowheads="1" noChangeShapeType="1"/>
          </p:cNvSpPr>
          <p:nvPr>
            <p:ph type="body" sz="quarter" idx="34"/>
          </p:nvPr>
        </p:nvSpPr>
        <p:spPr>
          <a:xfrm>
            <a:off x="909828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2" name="Tijdelijke aanduiding voor tekst 10">
            <a:extLst>
              <a:ext uri="{FF2B5EF4-FFF2-40B4-BE49-F238E27FC236}">
                <a16:creationId xmlns:a16="http://schemas.microsoft.com/office/drawing/2014/main" id="{38B28780-536B-F79D-1418-1181BEE00A30}"/>
              </a:ext>
            </a:extLst>
          </p:cNvPr>
          <p:cNvSpPr>
            <a:spLocks noGrp="1" noRot="1" noMove="1" noResize="1" noEditPoints="1" noAdjustHandles="1" noChangeArrowheads="1" noChangeShapeType="1"/>
          </p:cNvSpPr>
          <p:nvPr>
            <p:ph type="body" sz="quarter" idx="35"/>
          </p:nvPr>
        </p:nvSpPr>
        <p:spPr>
          <a:xfrm>
            <a:off x="909828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3" name="Tijdelijke aanduiding voor tekst 10">
            <a:extLst>
              <a:ext uri="{FF2B5EF4-FFF2-40B4-BE49-F238E27FC236}">
                <a16:creationId xmlns:a16="http://schemas.microsoft.com/office/drawing/2014/main" id="{2558E826-8A34-274F-4BB3-6278A5A841AD}"/>
              </a:ext>
            </a:extLst>
          </p:cNvPr>
          <p:cNvSpPr>
            <a:spLocks noGrp="1" noRot="1" noMove="1" noResize="1" noEditPoints="1" noAdjustHandles="1" noChangeArrowheads="1" noChangeShapeType="1"/>
          </p:cNvSpPr>
          <p:nvPr>
            <p:ph type="body" sz="quarter" idx="36"/>
          </p:nvPr>
        </p:nvSpPr>
        <p:spPr>
          <a:xfrm>
            <a:off x="909828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4" name="Tijdelijke aanduiding voor tekst 10">
            <a:extLst>
              <a:ext uri="{FF2B5EF4-FFF2-40B4-BE49-F238E27FC236}">
                <a16:creationId xmlns:a16="http://schemas.microsoft.com/office/drawing/2014/main" id="{D34FD626-6FAF-8C6F-8EA7-11CD41FCFDDA}"/>
              </a:ext>
            </a:extLst>
          </p:cNvPr>
          <p:cNvSpPr>
            <a:spLocks noGrp="1" noRot="1" noMove="1" noResize="1" noEditPoints="1" noAdjustHandles="1" noChangeArrowheads="1" noChangeShapeType="1"/>
          </p:cNvSpPr>
          <p:nvPr>
            <p:ph type="body" sz="quarter" idx="37"/>
          </p:nvPr>
        </p:nvSpPr>
        <p:spPr>
          <a:xfrm>
            <a:off x="423746" y="1882274"/>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5" name="Tijdelijke aanduiding voor tekst 10">
            <a:extLst>
              <a:ext uri="{FF2B5EF4-FFF2-40B4-BE49-F238E27FC236}">
                <a16:creationId xmlns:a16="http://schemas.microsoft.com/office/drawing/2014/main" id="{E48BE71F-A56E-138E-5410-9B5A605107A4}"/>
              </a:ext>
            </a:extLst>
          </p:cNvPr>
          <p:cNvSpPr>
            <a:spLocks noGrp="1" noRot="1" noMove="1" noResize="1" noEditPoints="1" noAdjustHandles="1" noChangeArrowheads="1" noChangeShapeType="1"/>
          </p:cNvSpPr>
          <p:nvPr>
            <p:ph type="body" sz="quarter" idx="38"/>
          </p:nvPr>
        </p:nvSpPr>
        <p:spPr>
          <a:xfrm>
            <a:off x="423746" y="249989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6" name="Tijdelijke aanduiding voor tekst 10">
            <a:extLst>
              <a:ext uri="{FF2B5EF4-FFF2-40B4-BE49-F238E27FC236}">
                <a16:creationId xmlns:a16="http://schemas.microsoft.com/office/drawing/2014/main" id="{30C58336-1380-C8C6-9F76-0DCBDF8389C7}"/>
              </a:ext>
            </a:extLst>
          </p:cNvPr>
          <p:cNvSpPr>
            <a:spLocks noGrp="1" noRot="1" noMove="1" noResize="1" noEditPoints="1" noAdjustHandles="1" noChangeArrowheads="1" noChangeShapeType="1"/>
          </p:cNvSpPr>
          <p:nvPr>
            <p:ph type="body" sz="quarter" idx="39"/>
          </p:nvPr>
        </p:nvSpPr>
        <p:spPr>
          <a:xfrm>
            <a:off x="423746" y="3117516"/>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7" name="Tijdelijke aanduiding voor tekst 10">
            <a:extLst>
              <a:ext uri="{FF2B5EF4-FFF2-40B4-BE49-F238E27FC236}">
                <a16:creationId xmlns:a16="http://schemas.microsoft.com/office/drawing/2014/main" id="{360C61D9-F0F7-F685-6341-4C762D524F52}"/>
              </a:ext>
            </a:extLst>
          </p:cNvPr>
          <p:cNvSpPr>
            <a:spLocks noGrp="1" noRot="1" noMove="1" noResize="1" noEditPoints="1" noAdjustHandles="1" noChangeArrowheads="1" noChangeShapeType="1"/>
          </p:cNvSpPr>
          <p:nvPr>
            <p:ph type="body" sz="quarter" idx="40"/>
          </p:nvPr>
        </p:nvSpPr>
        <p:spPr>
          <a:xfrm>
            <a:off x="423746" y="3734959"/>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8" name="Tijdelijke aanduiding voor tekst 10">
            <a:extLst>
              <a:ext uri="{FF2B5EF4-FFF2-40B4-BE49-F238E27FC236}">
                <a16:creationId xmlns:a16="http://schemas.microsoft.com/office/drawing/2014/main" id="{CAEF9D2C-6565-82AD-5643-4E15F9A81E15}"/>
              </a:ext>
            </a:extLst>
          </p:cNvPr>
          <p:cNvSpPr>
            <a:spLocks noGrp="1" noRot="1" noMove="1" noResize="1" noEditPoints="1" noAdjustHandles="1" noChangeArrowheads="1" noChangeShapeType="1"/>
          </p:cNvSpPr>
          <p:nvPr>
            <p:ph type="body" sz="quarter" idx="41"/>
          </p:nvPr>
        </p:nvSpPr>
        <p:spPr>
          <a:xfrm>
            <a:off x="423746" y="4348141"/>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9" name="Tijdelijke aanduiding voor tekst 10">
            <a:extLst>
              <a:ext uri="{FF2B5EF4-FFF2-40B4-BE49-F238E27FC236}">
                <a16:creationId xmlns:a16="http://schemas.microsoft.com/office/drawing/2014/main" id="{4B2E62F0-F479-1487-858D-5B30861BA582}"/>
              </a:ext>
            </a:extLst>
          </p:cNvPr>
          <p:cNvSpPr>
            <a:spLocks noGrp="1" noRot="1" noMove="1" noResize="1" noEditPoints="1" noAdjustHandles="1" noChangeArrowheads="1" noChangeShapeType="1"/>
          </p:cNvSpPr>
          <p:nvPr>
            <p:ph type="body" sz="quarter" idx="42"/>
          </p:nvPr>
        </p:nvSpPr>
        <p:spPr>
          <a:xfrm>
            <a:off x="423746" y="4961323"/>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50" name="Tijdelijke aanduiding voor tekst 10">
            <a:extLst>
              <a:ext uri="{FF2B5EF4-FFF2-40B4-BE49-F238E27FC236}">
                <a16:creationId xmlns:a16="http://schemas.microsoft.com/office/drawing/2014/main" id="{9A8B18CD-B1BA-2C29-B411-BF6B79E853E5}"/>
              </a:ext>
            </a:extLst>
          </p:cNvPr>
          <p:cNvSpPr>
            <a:spLocks noGrp="1" noRot="1" noMove="1" noResize="1" noEditPoints="1" noAdjustHandles="1" noChangeArrowheads="1" noChangeShapeType="1"/>
          </p:cNvSpPr>
          <p:nvPr>
            <p:ph type="body" sz="quarter" idx="43"/>
          </p:nvPr>
        </p:nvSpPr>
        <p:spPr>
          <a:xfrm>
            <a:off x="423746" y="557450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Tree>
    <p:extLst>
      <p:ext uri="{BB962C8B-B14F-4D97-AF65-F5344CB8AC3E}">
        <p14:creationId xmlns:p14="http://schemas.microsoft.com/office/powerpoint/2010/main" val="10319402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kst en kaders">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AEA17D68-182D-C92D-2917-43601FA978BE}"/>
              </a:ext>
            </a:extLst>
          </p:cNvPr>
          <p:cNvSpPr>
            <a:spLocks noGrp="1" noRot="1" noMove="1" noResize="1" noEditPoints="1" noAdjustHandles="1" noChangeArrowheads="1" noChangeShapeType="1"/>
          </p:cNvSpPr>
          <p:nvPr userDrawn="1"/>
        </p:nvSpPr>
        <p:spPr>
          <a:xfrm>
            <a:off x="4313741"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5" name="Vrije vorm 14">
            <a:extLst>
              <a:ext uri="{FF2B5EF4-FFF2-40B4-BE49-F238E27FC236}">
                <a16:creationId xmlns:a16="http://schemas.microsoft.com/office/drawing/2014/main" id="{6453DB93-E33A-4494-A484-413F3CA75579}"/>
              </a:ext>
            </a:extLst>
          </p:cNvPr>
          <p:cNvSpPr>
            <a:spLocks noGrp="1" noRot="1" noMove="1" noResize="1" noEditPoints="1" noAdjustHandles="1" noChangeArrowheads="1" noChangeShapeType="1"/>
          </p:cNvSpPr>
          <p:nvPr userDrawn="1"/>
        </p:nvSpPr>
        <p:spPr>
          <a:xfrm>
            <a:off x="636207"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6" name="Vrije vorm 15">
            <a:extLst>
              <a:ext uri="{FF2B5EF4-FFF2-40B4-BE49-F238E27FC236}">
                <a16:creationId xmlns:a16="http://schemas.microsoft.com/office/drawing/2014/main" id="{26288DA3-8FCC-88C0-9D81-3C0F70451D16}"/>
              </a:ext>
            </a:extLst>
          </p:cNvPr>
          <p:cNvSpPr>
            <a:spLocks noGrp="1" noRot="1" noMove="1" noResize="1" noEditPoints="1" noAdjustHandles="1" noChangeArrowheads="1" noChangeShapeType="1"/>
          </p:cNvSpPr>
          <p:nvPr userDrawn="1"/>
        </p:nvSpPr>
        <p:spPr>
          <a:xfrm>
            <a:off x="7991275"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2164596"/>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8">
            <a:extLst>
              <a:ext uri="{FF2B5EF4-FFF2-40B4-BE49-F238E27FC236}">
                <a16:creationId xmlns:a16="http://schemas.microsoft.com/office/drawing/2014/main" id="{0A57D648-7A94-7780-F246-96488E2CCB30}"/>
              </a:ext>
            </a:extLst>
          </p:cNvPr>
          <p:cNvSpPr>
            <a:spLocks noGrp="1" noRot="1" noMove="1" noResize="1" noEditPoints="1" noAdjustHandles="1" noChangeArrowheads="1" noChangeShapeType="1"/>
          </p:cNvSpPr>
          <p:nvPr>
            <p:ph type="body" sz="quarter" idx="10"/>
          </p:nvPr>
        </p:nvSpPr>
        <p:spPr>
          <a:xfrm>
            <a:off x="914400" y="4178893"/>
            <a:ext cx="2951163" cy="1852019"/>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7" name="Tijdelijke aanduiding voor tekst 8">
            <a:extLst>
              <a:ext uri="{FF2B5EF4-FFF2-40B4-BE49-F238E27FC236}">
                <a16:creationId xmlns:a16="http://schemas.microsoft.com/office/drawing/2014/main" id="{F8D51B67-EE2E-F5E8-F7ED-2516F6F0E192}"/>
              </a:ext>
            </a:extLst>
          </p:cNvPr>
          <p:cNvSpPr>
            <a:spLocks noGrp="1" noRot="1" noMove="1" noResize="1" noEditPoints="1" noAdjustHandles="1" noChangeArrowheads="1" noChangeShapeType="1"/>
          </p:cNvSpPr>
          <p:nvPr>
            <p:ph type="body" sz="quarter" idx="11"/>
          </p:nvPr>
        </p:nvSpPr>
        <p:spPr>
          <a:xfrm>
            <a:off x="462041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tekst 8">
            <a:extLst>
              <a:ext uri="{FF2B5EF4-FFF2-40B4-BE49-F238E27FC236}">
                <a16:creationId xmlns:a16="http://schemas.microsoft.com/office/drawing/2014/main" id="{C43E0771-AB04-3AD2-AADF-652BF5E14658}"/>
              </a:ext>
            </a:extLst>
          </p:cNvPr>
          <p:cNvSpPr>
            <a:spLocks noGrp="1" noRot="1" noMove="1" noResize="1" noEditPoints="1" noAdjustHandles="1" noChangeArrowheads="1" noChangeShapeType="1"/>
          </p:cNvSpPr>
          <p:nvPr>
            <p:ph type="body" sz="quarter" idx="12"/>
          </p:nvPr>
        </p:nvSpPr>
        <p:spPr>
          <a:xfrm>
            <a:off x="834918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27153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en tekst op groene achtergond">
    <p:bg>
      <p:bgRef idx="1001">
        <a:schemeClr val="bg2"/>
      </p:bgRef>
    </p:b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marL="336600" indent="-338400">
              <a:lnSpc>
                <a:spcPts val="2000"/>
              </a:lnSpc>
              <a:spcBef>
                <a:spcPts val="0"/>
              </a:spcBef>
              <a:spcAft>
                <a:spcPts val="600"/>
              </a:spcAft>
              <a:buFont typeface="+mj-lt"/>
              <a:buAutoNum type="arabicPeriod"/>
              <a:defRPr lang="nl-NL" sz="1800" b="0" kern="1200" dirty="0" smtClean="0">
                <a:solidFill>
                  <a:schemeClr val="tx1"/>
                </a:solidFill>
                <a:latin typeface="Segoe UI" panose="020B0502040204020203" pitchFamily="34" charset="0"/>
                <a:ea typeface="+mn-ea"/>
                <a:cs typeface="Segoe UI" panose="020B0502040204020203" pitchFamily="34" charset="0"/>
              </a:defRPr>
            </a:lvl1pPr>
            <a:lvl2pPr marL="541800" indent="-336600">
              <a:lnSpc>
                <a:spcPts val="2000"/>
              </a:lnSpc>
              <a:spcBef>
                <a:spcPts val="0"/>
              </a:spcBef>
              <a:spcAft>
                <a:spcPts val="600"/>
              </a:spcAft>
              <a:buFont typeface="+mj-lt"/>
              <a:buAutoNum type="arabicPeriod"/>
              <a:defRPr sz="1800" b="0" i="0">
                <a:solidFill>
                  <a:schemeClr val="tx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878757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invoegen">
    <p:bg>
      <p:bgRef idx="1001">
        <a:schemeClr val="bg2"/>
      </p:bgRef>
    </p:bg>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68300CC6-8CB3-BC0F-CA35-74A2EBC7A960}"/>
              </a:ext>
            </a:extLst>
          </p:cNvPr>
          <p:cNvSpPr>
            <a:spLocks noGrp="1" noRot="1" noMove="1" noResize="1" noEditPoints="1" noAdjustHandles="1" noChangeArrowheads="1" noChangeShapeType="1"/>
          </p:cNvSpPr>
          <p:nvPr>
            <p:ph type="media" sz="quarter" idx="10"/>
          </p:nvPr>
        </p:nvSpPr>
        <p:spPr>
          <a:xfrm>
            <a:off x="0" y="0"/>
            <a:ext cx="12192000" cy="6858000"/>
          </a:xfrm>
          <a:prstGeom prst="rect">
            <a:avLst/>
          </a:prstGeom>
        </p:spPr>
        <p:txBody>
          <a:bodyPr/>
          <a:lstStyle/>
          <a:p>
            <a:r>
              <a:rPr lang="nl-NL"/>
              <a:t>Klik op het pictogram als u media wilt toevoegen</a:t>
            </a:r>
          </a:p>
        </p:txBody>
      </p:sp>
    </p:spTree>
    <p:extLst>
      <p:ext uri="{BB962C8B-B14F-4D97-AF65-F5344CB8AC3E}">
        <p14:creationId xmlns:p14="http://schemas.microsoft.com/office/powerpoint/2010/main" val="23985180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8" y="1411510"/>
            <a:ext cx="3248317"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Bedankt voor</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35298"/>
            <a:ext cx="3095916"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uw aandacht</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2926867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8000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4" name="Afbeelding 3">
            <a:extLst>
              <a:ext uri="{FF2B5EF4-FFF2-40B4-BE49-F238E27FC236}">
                <a16:creationId xmlns:a16="http://schemas.microsoft.com/office/drawing/2014/main" id="{AE16EDD4-08C4-D9FB-8EBE-9B87A043715A}"/>
              </a:ext>
            </a:extLst>
          </p:cNvPr>
          <p:cNvPicPr>
            <a:picLocks noChangeAspect="1"/>
          </p:cNvPicPr>
          <p:nvPr userDrawn="1"/>
        </p:nvPicPr>
        <p:blipFill>
          <a:blip r:embed="rId4">
            <a:alphaModFix/>
            <a:extLst>
              <a:ext uri="{28A0092B-C50C-407E-A947-70E740481C1C}">
                <a14:useLocalDpi xmlns:a14="http://schemas.microsoft.com/office/drawing/2010/main" val="0"/>
              </a:ext>
            </a:extLst>
          </a:blip>
          <a:srcRect l="12823" t="24402" r="12885" b="37700"/>
          <a:stretch>
            <a:fillRect/>
          </a:stretch>
        </p:blipFill>
        <p:spPr>
          <a:xfrm>
            <a:off x="8258715" y="1376929"/>
            <a:ext cx="3137250" cy="2305791"/>
          </a:xfrm>
          <a:prstGeom prst="rect">
            <a:avLst/>
          </a:prstGeom>
        </p:spPr>
      </p:pic>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316150" y="2253056"/>
            <a:ext cx="1123587"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214943" y="2253056"/>
            <a:ext cx="1078331"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337046" y="2253056"/>
            <a:ext cx="97910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625453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dirty="0"/>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pic>
        <p:nvPicPr>
          <p:cNvPr id="10" name="Afbeelding 9">
            <a:extLst>
              <a:ext uri="{FF2B5EF4-FFF2-40B4-BE49-F238E27FC236}">
                <a16:creationId xmlns:a16="http://schemas.microsoft.com/office/drawing/2014/main" id="{1666B063-63EE-6486-ECCC-F60B60CEF29B}"/>
              </a:ext>
            </a:extLst>
          </p:cNvPr>
          <p:cNvPicPr>
            <a:picLocks noChangeAspect="1"/>
          </p:cNvPicPr>
          <p:nvPr userDrawn="1"/>
        </p:nvPicPr>
        <p:blipFill>
          <a:blip r:embed="rId5">
            <a:extLst>
              <a:ext uri="{28A0092B-C50C-407E-A947-70E740481C1C}">
                <a14:useLocalDpi xmlns:a14="http://schemas.microsoft.com/office/drawing/2010/main" val="0"/>
              </a:ext>
            </a:extLst>
          </a:blip>
          <a:srcRect l="8445" t="40281" r="8847" b="44907"/>
          <a:stretch>
            <a:fillRect/>
          </a:stretch>
        </p:blipFill>
        <p:spPr>
          <a:xfrm>
            <a:off x="8181419" y="2697443"/>
            <a:ext cx="3479009" cy="914977"/>
          </a:xfrm>
          <a:prstGeom prst="rect">
            <a:avLst/>
          </a:prstGeom>
        </p:spPr>
      </p:pic>
      <p:sp>
        <p:nvSpPr>
          <p:cNvPr id="15" name="Tijdelijke aanduiding voor tekst 23">
            <a:extLst>
              <a:ext uri="{FF2B5EF4-FFF2-40B4-BE49-F238E27FC236}">
                <a16:creationId xmlns:a16="http://schemas.microsoft.com/office/drawing/2014/main" id="{3EE8B8D3-B821-99D2-4664-7B2C4D881AF4}"/>
              </a:ext>
            </a:extLst>
          </p:cNvPr>
          <p:cNvSpPr>
            <a:spLocks noGrp="1"/>
          </p:cNvSpPr>
          <p:nvPr>
            <p:ph type="body" sz="quarter" idx="33" hasCustomPrompt="1"/>
          </p:nvPr>
        </p:nvSpPr>
        <p:spPr>
          <a:xfrm>
            <a:off x="8109030"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7" name="Tijdelijke aanduiding voor tekst 23">
            <a:extLst>
              <a:ext uri="{FF2B5EF4-FFF2-40B4-BE49-F238E27FC236}">
                <a16:creationId xmlns:a16="http://schemas.microsoft.com/office/drawing/2014/main" id="{948724B9-7549-7FED-941C-C1B76730A904}"/>
              </a:ext>
            </a:extLst>
          </p:cNvPr>
          <p:cNvSpPr>
            <a:spLocks noGrp="1"/>
          </p:cNvSpPr>
          <p:nvPr>
            <p:ph type="body" sz="quarter" idx="34" hasCustomPrompt="1"/>
          </p:nvPr>
        </p:nvSpPr>
        <p:spPr>
          <a:xfrm>
            <a:off x="10695854"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9" name="Tijdelijke aanduiding voor tekst 23">
            <a:extLst>
              <a:ext uri="{FF2B5EF4-FFF2-40B4-BE49-F238E27FC236}">
                <a16:creationId xmlns:a16="http://schemas.microsoft.com/office/drawing/2014/main" id="{4A745CD6-BBD3-B719-79C0-D9085CA962FA}"/>
              </a:ext>
            </a:extLst>
          </p:cNvPr>
          <p:cNvSpPr>
            <a:spLocks noGrp="1"/>
          </p:cNvSpPr>
          <p:nvPr>
            <p:ph type="body" sz="quarter" idx="35" hasCustomPrompt="1"/>
          </p:nvPr>
        </p:nvSpPr>
        <p:spPr>
          <a:xfrm>
            <a:off x="8952739" y="3577402"/>
            <a:ext cx="923182"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20" name="Tijdelijke aanduiding voor tekst 23">
            <a:extLst>
              <a:ext uri="{FF2B5EF4-FFF2-40B4-BE49-F238E27FC236}">
                <a16:creationId xmlns:a16="http://schemas.microsoft.com/office/drawing/2014/main" id="{A53413D2-D180-A967-2F5C-299049B94145}"/>
              </a:ext>
            </a:extLst>
          </p:cNvPr>
          <p:cNvSpPr>
            <a:spLocks noGrp="1"/>
          </p:cNvSpPr>
          <p:nvPr>
            <p:ph type="body" sz="quarter" idx="36" hasCustomPrompt="1"/>
          </p:nvPr>
        </p:nvSpPr>
        <p:spPr>
          <a:xfrm>
            <a:off x="9852146"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8744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ptie B">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Afbeelding 2" descr="Afbeelding met silhouet, creativiteit&#10;&#10;Automatisch gegenereerde beschrijving">
            <a:extLst>
              <a:ext uri="{FF2B5EF4-FFF2-40B4-BE49-F238E27FC236}">
                <a16:creationId xmlns:a16="http://schemas.microsoft.com/office/drawing/2014/main" id="{3050AD58-DAFE-808E-A887-92161960D69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noFill/>
        </p:spPr>
      </p:pic>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0968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41655"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727939" y="4268458"/>
            <a:ext cx="1638332" cy="671001"/>
          </a:xfrm>
          <a:prstGeom prst="rect">
            <a:avLst/>
          </a:prstGeom>
        </p:spPr>
      </p:pic>
    </p:spTree>
    <p:extLst>
      <p:ext uri="{BB962C8B-B14F-4D97-AF65-F5344CB8AC3E}">
        <p14:creationId xmlns:p14="http://schemas.microsoft.com/office/powerpoint/2010/main" val="30297861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3586843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tekst en afbeeldin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2" name="Tijdelijke aanduiding voor afbeelding 14">
            <a:extLst>
              <a:ext uri="{FF2B5EF4-FFF2-40B4-BE49-F238E27FC236}">
                <a16:creationId xmlns:a16="http://schemas.microsoft.com/office/drawing/2014/main" id="{8A6CFFA5-3158-C925-CDDF-0BECBD6F6E3D}"/>
              </a:ext>
            </a:extLst>
          </p:cNvPr>
          <p:cNvSpPr>
            <a:spLocks noGrp="1" noRot="1" noMove="1" noResize="1" noEditPoints="1" noAdjustHandles="1" noChangeArrowheads="1" noChangeShapeType="1"/>
          </p:cNvSpPr>
          <p:nvPr>
            <p:ph type="pic" sz="quarter" idx="18" hasCustomPrompt="1"/>
          </p:nvPr>
        </p:nvSpPr>
        <p:spPr>
          <a:xfrm>
            <a:off x="7850909" y="538120"/>
            <a:ext cx="3863089" cy="5781760"/>
          </a:xfrm>
          <a:prstGeom prst="round2DiagRect">
            <a:avLst>
              <a:gd name="adj1" fmla="val 11751"/>
              <a:gd name="adj2" fmla="val 3248"/>
            </a:avLst>
          </a:prstGeom>
          <a:solidFill>
            <a:schemeClr val="bg2"/>
          </a:solidFill>
        </p:spPr>
        <p:txBody>
          <a:bodyPr anchor="ctr"/>
          <a:lstStyle>
            <a:lvl1pPr marL="0" indent="0" algn="ctr">
              <a:buNone/>
              <a:defRPr sz="1200">
                <a:latin typeface="Figtree" pitchFamily="2" charset="0"/>
              </a:defRPr>
            </a:lvl1pPr>
          </a:lstStyle>
          <a:p>
            <a:r>
              <a:rPr lang="nl-NL"/>
              <a:t>Afbeelding</a:t>
            </a:r>
          </a:p>
        </p:txBody>
      </p:sp>
    </p:spTree>
    <p:extLst>
      <p:ext uri="{BB962C8B-B14F-4D97-AF65-F5344CB8AC3E}">
        <p14:creationId xmlns:p14="http://schemas.microsoft.com/office/powerpoint/2010/main" val="29796986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0612541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0777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3051005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uw vlak met tekst">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bg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a:lnSpc>
                <a:spcPts val="2000"/>
              </a:lnSpc>
              <a:spcBef>
                <a:spcPts val="0"/>
              </a:spcBef>
              <a:spcAft>
                <a:spcPts val="600"/>
              </a:spcAft>
              <a:defRPr lang="nl-NL" sz="18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820397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tekst op blauwe achtergron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0" name="Tijdelijke aanduiding voor tekst 4">
            <a:extLst>
              <a:ext uri="{FF2B5EF4-FFF2-40B4-BE49-F238E27FC236}">
                <a16:creationId xmlns:a16="http://schemas.microsoft.com/office/drawing/2014/main" id="{CBC1E881-13F5-1CA3-BCF1-520C8F2B5B89}"/>
              </a:ext>
            </a:extLst>
          </p:cNvPr>
          <p:cNvSpPr>
            <a:spLocks noGrp="1"/>
          </p:cNvSpPr>
          <p:nvPr>
            <p:ph type="body" sz="quarter" idx="17"/>
          </p:nvPr>
        </p:nvSpPr>
        <p:spPr>
          <a:xfrm>
            <a:off x="914412" y="949124"/>
            <a:ext cx="10334611" cy="5025629"/>
          </a:xfrm>
          <a:prstGeom prst="rect">
            <a:avLst/>
          </a:prstGeom>
        </p:spPr>
        <p:txBody>
          <a:bodyPr anchor="ctr" anchorCtr="0">
            <a:normAutofit/>
          </a:bodyPr>
          <a:lstStyle>
            <a:lvl1pPr marL="0" indent="0">
              <a:lnSpc>
                <a:spcPct val="100000"/>
              </a:lnSpc>
              <a:spcBef>
                <a:spcPts val="0"/>
              </a:spcBef>
              <a:spcAft>
                <a:spcPts val="1200"/>
              </a:spcAft>
              <a:buFontTx/>
              <a:buNone/>
              <a:defRPr lang="nl-NL" sz="30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4209947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61194"/>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677" r:id="rId3"/>
    <p:sldLayoutId id="2147483687" r:id="rId4"/>
    <p:sldLayoutId id="2147483697" r:id="rId5"/>
    <p:sldLayoutId id="2147483700" r:id="rId6"/>
    <p:sldLayoutId id="2147483701" r:id="rId7"/>
    <p:sldLayoutId id="2147483676" r:id="rId8"/>
    <p:sldLayoutId id="2147483699" r:id="rId9"/>
    <p:sldLayoutId id="2147483698" r:id="rId10"/>
    <p:sldLayoutId id="2147483693" r:id="rId11"/>
    <p:sldLayoutId id="2147483689" r:id="rId12"/>
    <p:sldLayoutId id="2147483696" r:id="rId13"/>
    <p:sldLayoutId id="2147483691" r:id="rId14"/>
    <p:sldLayoutId id="2147483692" r:id="rId15"/>
    <p:sldLayoutId id="2147483694" r:id="rId16"/>
    <p:sldLayoutId id="2147483685" r:id="rId17"/>
    <p:sldLayoutId id="2147483702" r:id="rId18"/>
    <p:sldLayoutId id="2147483703"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19.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20.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22.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png"/><Relationship Id="rId5" Type="http://schemas.openxmlformats.org/officeDocument/2006/relationships/image" Target="../media/image23.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png"/><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png"/><Relationship Id="rId5" Type="http://schemas.openxmlformats.org/officeDocument/2006/relationships/image" Target="../media/image25.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1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1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1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7.mp3"/><Relationship Id="rId1" Type="http://schemas.microsoft.com/office/2007/relationships/media" Target="../media/media27.mp3"/><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8.mp3"/><Relationship Id="rId1" Type="http://schemas.microsoft.com/office/2007/relationships/media" Target="../media/media28.mp3"/><Relationship Id="rId5" Type="http://schemas.openxmlformats.org/officeDocument/2006/relationships/image" Target="../media/image1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13.png"/><Relationship Id="rId5" Type="http://schemas.openxmlformats.org/officeDocument/2006/relationships/image" Target="../media/image30.jpe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4AFCF725-92CF-D8DE-1F60-65EA7D9770F3}"/>
              </a:ext>
            </a:extLst>
          </p:cNvPr>
          <p:cNvSpPr>
            <a:spLocks noGrp="1"/>
          </p:cNvSpPr>
          <p:nvPr>
            <p:ph type="body" sz="quarter" idx="11"/>
          </p:nvPr>
        </p:nvSpPr>
        <p:spPr>
          <a:xfrm>
            <a:off x="727939" y="747054"/>
            <a:ext cx="1624736" cy="567811"/>
          </a:xfrm>
        </p:spPr>
        <p:txBody>
          <a:bodyPr/>
          <a:lstStyle/>
          <a:p>
            <a:r>
              <a:rPr lang="tr-TR"/>
              <a:t>E-öğrenme</a:t>
            </a:r>
          </a:p>
        </p:txBody>
      </p:sp>
      <p:sp>
        <p:nvSpPr>
          <p:cNvPr id="9" name="Tijdelijke aanduiding voor tekst 8">
            <a:extLst>
              <a:ext uri="{FF2B5EF4-FFF2-40B4-BE49-F238E27FC236}">
                <a16:creationId xmlns:a16="http://schemas.microsoft.com/office/drawing/2014/main" id="{CD4208BB-11DD-CCA6-6B40-319EFA991C2E}"/>
              </a:ext>
            </a:extLst>
          </p:cNvPr>
          <p:cNvSpPr>
            <a:spLocks noGrp="1"/>
          </p:cNvSpPr>
          <p:nvPr>
            <p:ph type="body" sz="quarter" idx="12"/>
          </p:nvPr>
        </p:nvSpPr>
        <p:spPr>
          <a:xfrm>
            <a:off x="727939" y="1438070"/>
            <a:ext cx="4167911" cy="789411"/>
          </a:xfrm>
        </p:spPr>
        <p:txBody>
          <a:bodyPr/>
          <a:lstStyle/>
          <a:p>
            <a:r>
              <a:rPr lang="tr-TR"/>
              <a:t>PWN Tesislerinde</a:t>
            </a:r>
          </a:p>
        </p:txBody>
      </p:sp>
      <p:sp>
        <p:nvSpPr>
          <p:cNvPr id="10" name="Tijdelijke aanduiding voor tekst 9">
            <a:extLst>
              <a:ext uri="{FF2B5EF4-FFF2-40B4-BE49-F238E27FC236}">
                <a16:creationId xmlns:a16="http://schemas.microsoft.com/office/drawing/2014/main" id="{DC3818F8-61DD-3BC7-9D08-714E2E956E69}"/>
              </a:ext>
            </a:extLst>
          </p:cNvPr>
          <p:cNvSpPr>
            <a:spLocks noGrp="1"/>
          </p:cNvSpPr>
          <p:nvPr>
            <p:ph type="body" sz="quarter" idx="13"/>
          </p:nvPr>
        </p:nvSpPr>
        <p:spPr>
          <a:xfrm>
            <a:off x="727939" y="2361858"/>
            <a:ext cx="4167911" cy="789411"/>
          </a:xfrm>
        </p:spPr>
        <p:txBody>
          <a:bodyPr/>
          <a:lstStyle/>
          <a:p>
            <a:r>
              <a:rPr lang="tr-TR"/>
              <a:t>Hijyenik Çalışma</a:t>
            </a:r>
          </a:p>
        </p:txBody>
      </p:sp>
    </p:spTree>
    <p:extLst>
      <p:ext uri="{BB962C8B-B14F-4D97-AF65-F5344CB8AC3E}">
        <p14:creationId xmlns:p14="http://schemas.microsoft.com/office/powerpoint/2010/main" val="1666187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3F20978-63F9-095F-6D54-B3E1178AE193}"/>
              </a:ext>
            </a:extLst>
          </p:cNvPr>
          <p:cNvSpPr>
            <a:spLocks noGrp="1" noRot="1" noMove="1" noResize="1" noEditPoints="1" noAdjustHandles="1" noChangeArrowheads="1" noChangeShapeType="1"/>
          </p:cNvSpPr>
          <p:nvPr>
            <p:ph type="body" sz="quarter" idx="10"/>
          </p:nvPr>
        </p:nvSpPr>
        <p:spPr/>
        <p:txBody>
          <a:bodyPr/>
          <a:lstStyle/>
          <a:p>
            <a:r>
              <a:rPr lang="tr-TR"/>
              <a:t>Ham su, arıtılmamıştır</a:t>
            </a:r>
          </a:p>
          <a:p>
            <a:r>
              <a:rPr lang="tr-TR"/>
              <a:t>Örnekler: havuzlar, su alma kanalları, ham su elekleri</a:t>
            </a:r>
          </a:p>
          <a:p>
            <a:r>
              <a:rPr lang="tr-TR"/>
              <a:t>Çalışmanın ardından </a:t>
            </a:r>
            <a:r>
              <a:rPr lang="tr-TR" b="1"/>
              <a:t>dezenfeksiyon yapılmaz</a:t>
            </a:r>
          </a:p>
          <a:p>
            <a:r>
              <a:rPr lang="tr-TR"/>
              <a:t>Numune alınarak kontrol yapılmaz</a:t>
            </a:r>
          </a:p>
          <a:p>
            <a:r>
              <a:rPr lang="tr-TR"/>
              <a:t>Tesis </a:t>
            </a:r>
            <a:r>
              <a:rPr lang="tr-TR" b="1"/>
              <a:t>derhal yeniden kullanıma alınabilir</a:t>
            </a:r>
          </a:p>
        </p:txBody>
      </p:sp>
      <p:sp>
        <p:nvSpPr>
          <p:cNvPr id="3" name="Tijdelijke aanduiding voor tekst 2">
            <a:extLst>
              <a:ext uri="{FF2B5EF4-FFF2-40B4-BE49-F238E27FC236}">
                <a16:creationId xmlns:a16="http://schemas.microsoft.com/office/drawing/2014/main" id="{FEB58C2C-F197-8208-0D37-725B45BFC594}"/>
              </a:ext>
            </a:extLst>
          </p:cNvPr>
          <p:cNvSpPr>
            <a:spLocks noGrp="1" noRot="1" noMove="1" noResize="1" noEditPoints="1" noAdjustHandles="1" noChangeArrowheads="1" noChangeShapeType="1"/>
          </p:cNvSpPr>
          <p:nvPr>
            <p:ph type="body" sz="quarter" idx="11"/>
          </p:nvPr>
        </p:nvSpPr>
        <p:spPr/>
        <p:txBody>
          <a:bodyPr/>
          <a:lstStyle/>
          <a:p>
            <a:r>
              <a:rPr lang="tr-TR"/>
              <a:t>Kısmen arıtılmış su</a:t>
            </a:r>
          </a:p>
          <a:p>
            <a:r>
              <a:rPr lang="tr-TR"/>
              <a:t>Örnekler: koagülasyon, sedimentasyon</a:t>
            </a:r>
          </a:p>
          <a:p>
            <a:r>
              <a:rPr lang="tr-TR"/>
              <a:t>Çalışmadan </a:t>
            </a:r>
            <a:r>
              <a:rPr lang="tr-TR" b="1"/>
              <a:t>sonra dezenfeksiyon</a:t>
            </a:r>
          </a:p>
          <a:p>
            <a:r>
              <a:rPr lang="tr-TR" b="1"/>
              <a:t>Sonrasında</a:t>
            </a:r>
            <a:r>
              <a:rPr lang="tr-TR"/>
              <a:t> numune alınarak yapılan </a:t>
            </a:r>
            <a:r>
              <a:rPr lang="tr-TR" b="1"/>
              <a:t>kontrol</a:t>
            </a:r>
          </a:p>
          <a:p>
            <a:r>
              <a:rPr lang="tr-TR"/>
              <a:t>Tesis </a:t>
            </a:r>
            <a:r>
              <a:rPr lang="tr-TR" b="1"/>
              <a:t>derhal yeniden kullanıma alınabilir</a:t>
            </a:r>
          </a:p>
        </p:txBody>
      </p:sp>
      <p:sp>
        <p:nvSpPr>
          <p:cNvPr id="4" name="Tijdelijke aanduiding voor tekst 3">
            <a:extLst>
              <a:ext uri="{FF2B5EF4-FFF2-40B4-BE49-F238E27FC236}">
                <a16:creationId xmlns:a16="http://schemas.microsoft.com/office/drawing/2014/main" id="{A3A6C356-0639-10B6-7B4E-6A9507CF3FD9}"/>
              </a:ext>
            </a:extLst>
          </p:cNvPr>
          <p:cNvSpPr>
            <a:spLocks noGrp="1" noRot="1" noMove="1" noResize="1" noEditPoints="1" noAdjustHandles="1" noChangeArrowheads="1" noChangeShapeType="1"/>
          </p:cNvSpPr>
          <p:nvPr>
            <p:ph type="body" sz="quarter" idx="12"/>
          </p:nvPr>
        </p:nvSpPr>
        <p:spPr/>
        <p:txBody>
          <a:bodyPr>
            <a:normAutofit lnSpcReduction="10000"/>
          </a:bodyPr>
          <a:lstStyle/>
          <a:p>
            <a:r>
              <a:rPr lang="tr-TR"/>
              <a:t>Son arıtma aşaması veya hâlihazırda içme suyu niteliğindeki su</a:t>
            </a:r>
          </a:p>
          <a:p>
            <a:r>
              <a:rPr lang="tr-TR"/>
              <a:t>Örnekler: İçme suyu depoları, PWN'nin tüm dağıtım şebekesi</a:t>
            </a:r>
          </a:p>
          <a:p>
            <a:r>
              <a:rPr lang="tr-TR"/>
              <a:t>Çalışmadan </a:t>
            </a:r>
            <a:r>
              <a:rPr lang="tr-TR" b="1"/>
              <a:t>sonra dezenfeksiyon</a:t>
            </a:r>
          </a:p>
          <a:p>
            <a:r>
              <a:rPr lang="tr-TR" b="1"/>
              <a:t>Sonrasında</a:t>
            </a:r>
            <a:r>
              <a:rPr lang="tr-TR"/>
              <a:t> numune alınarak yapılan </a:t>
            </a:r>
            <a:r>
              <a:rPr lang="tr-TR" b="1"/>
              <a:t>kontrol</a:t>
            </a:r>
          </a:p>
          <a:p>
            <a:r>
              <a:rPr lang="tr-TR"/>
              <a:t>Tesis, ancak </a:t>
            </a:r>
            <a:r>
              <a:rPr lang="tr-TR" b="1"/>
              <a:t>numune sonuçları onaylandıktan sonra</a:t>
            </a:r>
            <a:r>
              <a:rPr lang="tr-TR"/>
              <a:t> </a:t>
            </a:r>
            <a:r>
              <a:rPr lang="tr-TR" b="1"/>
              <a:t>kullanılabilir</a:t>
            </a:r>
          </a:p>
        </p:txBody>
      </p:sp>
      <p:sp>
        <p:nvSpPr>
          <p:cNvPr id="5" name="Tijdelijke aanduiding voor tekst 4">
            <a:extLst>
              <a:ext uri="{FF2B5EF4-FFF2-40B4-BE49-F238E27FC236}">
                <a16:creationId xmlns:a16="http://schemas.microsoft.com/office/drawing/2014/main" id="{3CFEA42E-F9AF-BF78-383D-5F976943BCEF}"/>
              </a:ext>
            </a:extLst>
          </p:cNvPr>
          <p:cNvSpPr>
            <a:spLocks noGrp="1" noRot="1" noMove="1" noResize="1" noEditPoints="1" noAdjustHandles="1" noChangeArrowheads="1" noChangeShapeType="1"/>
          </p:cNvSpPr>
          <p:nvPr>
            <p:ph type="body" sz="quarter" idx="13"/>
          </p:nvPr>
        </p:nvSpPr>
        <p:spPr/>
        <p:txBody>
          <a:bodyPr/>
          <a:lstStyle/>
          <a:p>
            <a:r>
              <a:rPr lang="tr-TR"/>
              <a:t>Mavi kategori</a:t>
            </a:r>
          </a:p>
        </p:txBody>
      </p:sp>
      <p:sp>
        <p:nvSpPr>
          <p:cNvPr id="6" name="Tijdelijke aanduiding voor tekst 5">
            <a:extLst>
              <a:ext uri="{FF2B5EF4-FFF2-40B4-BE49-F238E27FC236}">
                <a16:creationId xmlns:a16="http://schemas.microsoft.com/office/drawing/2014/main" id="{4AEC09C3-1A18-88F3-DE1C-ECFA2CCA7265}"/>
              </a:ext>
            </a:extLst>
          </p:cNvPr>
          <p:cNvSpPr>
            <a:spLocks noGrp="1" noRot="1" noMove="1" noResize="1" noEditPoints="1" noAdjustHandles="1" noChangeArrowheads="1" noChangeShapeType="1"/>
          </p:cNvSpPr>
          <p:nvPr>
            <p:ph type="body" sz="quarter" idx="14"/>
          </p:nvPr>
        </p:nvSpPr>
        <p:spPr/>
        <p:txBody>
          <a:bodyPr/>
          <a:lstStyle/>
          <a:p>
            <a:r>
              <a:rPr lang="tr-TR"/>
              <a:t>Turuncu kategori</a:t>
            </a:r>
          </a:p>
        </p:txBody>
      </p:sp>
      <p:sp>
        <p:nvSpPr>
          <p:cNvPr id="7" name="Tijdelijke aanduiding voor tekst 6">
            <a:extLst>
              <a:ext uri="{FF2B5EF4-FFF2-40B4-BE49-F238E27FC236}">
                <a16:creationId xmlns:a16="http://schemas.microsoft.com/office/drawing/2014/main" id="{6895BFC1-C148-C3C8-CB59-78081F967BC1}"/>
              </a:ext>
            </a:extLst>
          </p:cNvPr>
          <p:cNvSpPr>
            <a:spLocks noGrp="1" noRot="1" noMove="1" noResize="1" noEditPoints="1" noAdjustHandles="1" noChangeArrowheads="1" noChangeShapeType="1"/>
          </p:cNvSpPr>
          <p:nvPr>
            <p:ph type="body" sz="quarter" idx="15"/>
          </p:nvPr>
        </p:nvSpPr>
        <p:spPr/>
        <p:txBody>
          <a:bodyPr/>
          <a:lstStyle/>
          <a:p>
            <a:r>
              <a:rPr lang="tr-TR"/>
              <a:t>Kırmızı kategori</a:t>
            </a:r>
          </a:p>
        </p:txBody>
      </p:sp>
      <p:pic>
        <p:nvPicPr>
          <p:cNvPr id="9" name="2026-07-21_010_TUR.mp3">
            <a:hlinkClick r:id="" action="ppaction://media"/>
            <a:extLst>
              <a:ext uri="{FF2B5EF4-FFF2-40B4-BE49-F238E27FC236}">
                <a16:creationId xmlns:a16="http://schemas.microsoft.com/office/drawing/2014/main" id="{AEB77B05-CEC3-E0AA-D6E3-B9264C5A698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3175"/>
            <a:ext cx="812800" cy="812800"/>
          </a:xfrm>
          <a:prstGeom prst="rect">
            <a:avLst/>
          </a:prstGeom>
        </p:spPr>
      </p:pic>
    </p:spTree>
    <p:extLst>
      <p:ext uri="{BB962C8B-B14F-4D97-AF65-F5344CB8AC3E}">
        <p14:creationId xmlns:p14="http://schemas.microsoft.com/office/powerpoint/2010/main" val="34965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71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4DC4ADC-BBF6-AFEB-63EA-93CA86300C4A}"/>
              </a:ext>
            </a:extLst>
          </p:cNvPr>
          <p:cNvSpPr>
            <a:spLocks noGrp="1" noRot="1" noMove="1" noResize="1" noEditPoints="1" noAdjustHandles="1" noChangeArrowheads="1" noChangeShapeType="1"/>
          </p:cNvSpPr>
          <p:nvPr>
            <p:ph type="body" sz="quarter" idx="13"/>
          </p:nvPr>
        </p:nvSpPr>
        <p:spPr/>
        <p:txBody>
          <a:bodyPr lIns="91440" tIns="45720" rIns="91440" bIns="45720" anchor="t">
            <a:normAutofit/>
          </a:bodyPr>
          <a:lstStyle/>
          <a:p>
            <a:r>
              <a:rPr lang="tr-TR">
                <a:latin typeface="Segoe UI"/>
                <a:cs typeface="Segoe UI"/>
              </a:rPr>
              <a:t>Mavi kategori</a:t>
            </a:r>
          </a:p>
        </p:txBody>
      </p:sp>
      <p:sp>
        <p:nvSpPr>
          <p:cNvPr id="3" name="Tijdelijke aanduiding voor tekst 2">
            <a:extLst>
              <a:ext uri="{FF2B5EF4-FFF2-40B4-BE49-F238E27FC236}">
                <a16:creationId xmlns:a16="http://schemas.microsoft.com/office/drawing/2014/main" id="{26FD8014-7D51-FB2B-8AE3-10643343EBC1}"/>
              </a:ext>
            </a:extLst>
          </p:cNvPr>
          <p:cNvSpPr>
            <a:spLocks noGrp="1" noRot="1" noMove="1" noResize="1" noEditPoints="1" noAdjustHandles="1" noChangeArrowheads="1" noChangeShapeType="1"/>
          </p:cNvSpPr>
          <p:nvPr>
            <p:ph type="body" sz="quarter" idx="14"/>
          </p:nvPr>
        </p:nvSpPr>
        <p:spPr/>
        <p:txBody>
          <a:bodyPr/>
          <a:lstStyle/>
          <a:p>
            <a:r>
              <a:rPr lang="tr-TR"/>
              <a:t>Turuncu kategori</a:t>
            </a:r>
          </a:p>
        </p:txBody>
      </p:sp>
      <p:sp>
        <p:nvSpPr>
          <p:cNvPr id="4" name="Tijdelijke aanduiding voor tekst 3">
            <a:extLst>
              <a:ext uri="{FF2B5EF4-FFF2-40B4-BE49-F238E27FC236}">
                <a16:creationId xmlns:a16="http://schemas.microsoft.com/office/drawing/2014/main" id="{8B102B6E-BC30-EC4E-B5B9-D32F89E1D1FA}"/>
              </a:ext>
            </a:extLst>
          </p:cNvPr>
          <p:cNvSpPr>
            <a:spLocks noGrp="1" noRot="1" noMove="1" noResize="1" noEditPoints="1" noAdjustHandles="1" noChangeArrowheads="1" noChangeShapeType="1"/>
          </p:cNvSpPr>
          <p:nvPr>
            <p:ph type="body" sz="quarter" idx="15"/>
          </p:nvPr>
        </p:nvSpPr>
        <p:spPr/>
        <p:txBody>
          <a:bodyPr/>
          <a:lstStyle/>
          <a:p>
            <a:r>
              <a:rPr lang="tr-TR"/>
              <a:t>Kırmızı kategori</a:t>
            </a:r>
          </a:p>
        </p:txBody>
      </p:sp>
      <p:sp>
        <p:nvSpPr>
          <p:cNvPr id="5" name="Tijdelijke aanduiding voor tekst 4">
            <a:extLst>
              <a:ext uri="{FF2B5EF4-FFF2-40B4-BE49-F238E27FC236}">
                <a16:creationId xmlns:a16="http://schemas.microsoft.com/office/drawing/2014/main" id="{E0903F93-88C6-0983-91BC-5C4373701A51}"/>
              </a:ext>
            </a:extLst>
          </p:cNvPr>
          <p:cNvSpPr>
            <a:spLocks noGrp="1" noRot="1" noMove="1" noResize="1" noEditPoints="1" noAdjustHandles="1" noChangeArrowheads="1" noChangeShapeType="1"/>
          </p:cNvSpPr>
          <p:nvPr>
            <p:ph type="body" sz="quarter" idx="16"/>
          </p:nvPr>
        </p:nvSpPr>
        <p:spPr/>
        <p:txBody>
          <a:bodyPr/>
          <a:lstStyle/>
          <a:p>
            <a:r>
              <a:rPr lang="tr-TR"/>
              <a:t>Havuzlar, ham su mikro elekleri ve tambur elekleri, SIX</a:t>
            </a:r>
          </a:p>
        </p:txBody>
      </p:sp>
      <p:sp>
        <p:nvSpPr>
          <p:cNvPr id="6" name="Tijdelijke aanduiding voor tekst 5">
            <a:extLst>
              <a:ext uri="{FF2B5EF4-FFF2-40B4-BE49-F238E27FC236}">
                <a16:creationId xmlns:a16="http://schemas.microsoft.com/office/drawing/2014/main" id="{ACA730FB-AE83-7E08-B84C-A11552573685}"/>
              </a:ext>
            </a:extLst>
          </p:cNvPr>
          <p:cNvSpPr>
            <a:spLocks noGrp="1" noRot="1" noMove="1" noResize="1" noEditPoints="1" noAdjustHandles="1" noChangeArrowheads="1" noChangeShapeType="1"/>
          </p:cNvSpPr>
          <p:nvPr>
            <p:ph type="body" sz="quarter" idx="17"/>
          </p:nvPr>
        </p:nvSpPr>
        <p:spPr/>
        <p:txBody>
          <a:bodyPr/>
          <a:lstStyle/>
          <a:p>
            <a:r>
              <a:rPr lang="tr-TR"/>
              <a:t>Havuzlar, ham su tambur elekleri</a:t>
            </a:r>
          </a:p>
        </p:txBody>
      </p:sp>
      <p:sp>
        <p:nvSpPr>
          <p:cNvPr id="9" name="Tijdelijke aanduiding voor tekst 8">
            <a:extLst>
              <a:ext uri="{FF2B5EF4-FFF2-40B4-BE49-F238E27FC236}">
                <a16:creationId xmlns:a16="http://schemas.microsoft.com/office/drawing/2014/main" id="{F83EDC2E-3D5E-A80B-883F-1748CF696E0E}"/>
              </a:ext>
            </a:extLst>
          </p:cNvPr>
          <p:cNvSpPr>
            <a:spLocks noGrp="1" noRot="1" noMove="1" noResize="1" noEditPoints="1" noAdjustHandles="1" noChangeArrowheads="1" noChangeShapeType="1"/>
          </p:cNvSpPr>
          <p:nvPr>
            <p:ph type="body" sz="quarter" idx="20"/>
          </p:nvPr>
        </p:nvSpPr>
        <p:spPr/>
        <p:txBody>
          <a:bodyPr/>
          <a:lstStyle/>
          <a:p>
            <a:r>
              <a:rPr lang="tr-TR"/>
              <a:t>İnfiltrasyon havuzları</a:t>
            </a:r>
          </a:p>
        </p:txBody>
      </p:sp>
      <p:sp>
        <p:nvSpPr>
          <p:cNvPr id="12" name="Tijdelijke aanduiding voor tekst 11">
            <a:extLst>
              <a:ext uri="{FF2B5EF4-FFF2-40B4-BE49-F238E27FC236}">
                <a16:creationId xmlns:a16="http://schemas.microsoft.com/office/drawing/2014/main" id="{F85A212D-CE9F-ECD3-6294-3AD94E264AA6}"/>
              </a:ext>
            </a:extLst>
          </p:cNvPr>
          <p:cNvSpPr>
            <a:spLocks noGrp="1" noRot="1" noMove="1" noResize="1" noEditPoints="1" noAdjustHandles="1" noChangeArrowheads="1" noChangeShapeType="1"/>
          </p:cNvSpPr>
          <p:nvPr>
            <p:ph type="body" sz="quarter" idx="23"/>
          </p:nvPr>
        </p:nvSpPr>
        <p:spPr/>
        <p:txBody>
          <a:bodyPr/>
          <a:lstStyle/>
          <a:p>
            <a:r>
              <a:rPr lang="tr-TR"/>
              <a:t>Flokülatörler, kum filtreleri, seramik mikrofiltrasyon</a:t>
            </a:r>
          </a:p>
        </p:txBody>
      </p:sp>
      <p:sp>
        <p:nvSpPr>
          <p:cNvPr id="13" name="Tijdelijke aanduiding voor tekst 12">
            <a:extLst>
              <a:ext uri="{FF2B5EF4-FFF2-40B4-BE49-F238E27FC236}">
                <a16:creationId xmlns:a16="http://schemas.microsoft.com/office/drawing/2014/main" id="{3D5F5FCC-0396-3BF9-53F1-C05D76F83645}"/>
              </a:ext>
            </a:extLst>
          </p:cNvPr>
          <p:cNvSpPr>
            <a:spLocks noGrp="1" noRot="1" noMove="1" noResize="1" noEditPoints="1" noAdjustHandles="1" noChangeArrowheads="1" noChangeShapeType="1"/>
          </p:cNvSpPr>
          <p:nvPr>
            <p:ph type="body" sz="quarter" idx="24"/>
          </p:nvPr>
        </p:nvSpPr>
        <p:spPr/>
        <p:txBody>
          <a:bodyPr/>
          <a:lstStyle/>
          <a:p>
            <a:r>
              <a:rPr lang="tr-TR"/>
              <a:t>Koagülasyon ve sedimentasyon, kum filtreleri</a:t>
            </a:r>
          </a:p>
        </p:txBody>
      </p:sp>
      <p:sp>
        <p:nvSpPr>
          <p:cNvPr id="15" name="Tijdelijke aanduiding voor tekst 14">
            <a:extLst>
              <a:ext uri="{FF2B5EF4-FFF2-40B4-BE49-F238E27FC236}">
                <a16:creationId xmlns:a16="http://schemas.microsoft.com/office/drawing/2014/main" id="{13A2F12C-D215-FA36-EF79-7CF125B6033C}"/>
              </a:ext>
            </a:extLst>
          </p:cNvPr>
          <p:cNvSpPr>
            <a:spLocks noGrp="1" noRot="1" noMove="1" noResize="1" noEditPoints="1" noAdjustHandles="1" noChangeArrowheads="1" noChangeShapeType="1"/>
          </p:cNvSpPr>
          <p:nvPr>
            <p:ph type="body" sz="quarter" idx="26"/>
          </p:nvPr>
        </p:nvSpPr>
        <p:spPr/>
        <p:txBody>
          <a:bodyPr/>
          <a:lstStyle/>
          <a:p>
            <a:r>
              <a:rPr lang="tr-TR"/>
              <a:t>UV / hidrojen peroksit, aktif karbon reaktörleri</a:t>
            </a:r>
          </a:p>
        </p:txBody>
      </p:sp>
      <p:sp>
        <p:nvSpPr>
          <p:cNvPr id="19" name="Tijdelijke aanduiding voor tekst 18">
            <a:extLst>
              <a:ext uri="{FF2B5EF4-FFF2-40B4-BE49-F238E27FC236}">
                <a16:creationId xmlns:a16="http://schemas.microsoft.com/office/drawing/2014/main" id="{BE48B594-0560-0501-354C-29073F3C5538}"/>
              </a:ext>
            </a:extLst>
          </p:cNvPr>
          <p:cNvSpPr>
            <a:spLocks noGrp="1" noRot="1" noMove="1" noResize="1" noEditPoints="1" noAdjustHandles="1" noChangeArrowheads="1" noChangeShapeType="1"/>
          </p:cNvSpPr>
          <p:nvPr>
            <p:ph type="body" sz="quarter" idx="30"/>
          </p:nvPr>
        </p:nvSpPr>
        <p:spPr/>
        <p:txBody>
          <a:bodyPr>
            <a:normAutofit fontScale="92500" lnSpcReduction="10000"/>
          </a:bodyPr>
          <a:lstStyle/>
          <a:p>
            <a:r>
              <a:rPr lang="tr-TR"/>
              <a:t>UV/hidrojen peroksit, aktif karbon filtreleri, temiz su mikro elekleri</a:t>
            </a:r>
          </a:p>
        </p:txBody>
      </p:sp>
      <p:sp>
        <p:nvSpPr>
          <p:cNvPr id="21" name="Tijdelijke aanduiding voor tekst 20">
            <a:extLst>
              <a:ext uri="{FF2B5EF4-FFF2-40B4-BE49-F238E27FC236}">
                <a16:creationId xmlns:a16="http://schemas.microsoft.com/office/drawing/2014/main" id="{5A39970A-DBD8-66A8-5548-A5EB315FB852}"/>
              </a:ext>
            </a:extLst>
          </p:cNvPr>
          <p:cNvSpPr>
            <a:spLocks noGrp="1" noRot="1" noMove="1" noResize="1" noEditPoints="1" noAdjustHandles="1" noChangeArrowheads="1" noChangeShapeType="1"/>
          </p:cNvSpPr>
          <p:nvPr>
            <p:ph type="body" sz="quarter" idx="32"/>
          </p:nvPr>
        </p:nvSpPr>
        <p:spPr/>
        <p:txBody>
          <a:bodyPr/>
          <a:lstStyle/>
          <a:p>
            <a:r>
              <a:rPr lang="tr-TR"/>
              <a:t>UF filtrasyonu ve HF filtrasyonu</a:t>
            </a:r>
          </a:p>
        </p:txBody>
      </p:sp>
      <p:sp>
        <p:nvSpPr>
          <p:cNvPr id="23" name="Tijdelijke aanduiding voor tekst 22">
            <a:extLst>
              <a:ext uri="{FF2B5EF4-FFF2-40B4-BE49-F238E27FC236}">
                <a16:creationId xmlns:a16="http://schemas.microsoft.com/office/drawing/2014/main" id="{FFCCB922-FF3D-2D04-9318-B4F9E4F3CD9C}"/>
              </a:ext>
            </a:extLst>
          </p:cNvPr>
          <p:cNvSpPr>
            <a:spLocks noGrp="1" noRot="1" noMove="1" noResize="1" noEditPoints="1" noAdjustHandles="1" noChangeArrowheads="1" noChangeShapeType="1"/>
          </p:cNvSpPr>
          <p:nvPr>
            <p:ph type="body" sz="quarter" idx="34"/>
          </p:nvPr>
        </p:nvSpPr>
        <p:spPr/>
        <p:txBody>
          <a:bodyPr/>
          <a:lstStyle/>
          <a:p>
            <a:r>
              <a:rPr lang="tr-TR"/>
              <a:t>Su alma kuyuları, drenaj hatları, sekonder sistemler</a:t>
            </a:r>
          </a:p>
        </p:txBody>
      </p:sp>
      <p:sp>
        <p:nvSpPr>
          <p:cNvPr id="24" name="Tijdelijke aanduiding voor tekst 23">
            <a:extLst>
              <a:ext uri="{FF2B5EF4-FFF2-40B4-BE49-F238E27FC236}">
                <a16:creationId xmlns:a16="http://schemas.microsoft.com/office/drawing/2014/main" id="{0E15B6D5-23B8-722B-5894-1813C5291513}"/>
              </a:ext>
            </a:extLst>
          </p:cNvPr>
          <p:cNvSpPr>
            <a:spLocks noGrp="1" noRot="1" noMove="1" noResize="1" noEditPoints="1" noAdjustHandles="1" noChangeArrowheads="1" noChangeShapeType="1"/>
          </p:cNvSpPr>
          <p:nvPr>
            <p:ph type="body" sz="quarter" idx="35"/>
          </p:nvPr>
        </p:nvSpPr>
        <p:spPr/>
        <p:txBody>
          <a:bodyPr>
            <a:normAutofit fontScale="92500" lnSpcReduction="10000"/>
          </a:bodyPr>
          <a:lstStyle/>
          <a:p>
            <a:r>
              <a:rPr lang="tr-TR"/>
              <a:t>Kaskat sistemi, kum filtrasyonu, UV son dezenfeksiyonu, karıştırma</a:t>
            </a:r>
          </a:p>
        </p:txBody>
      </p:sp>
      <p:sp>
        <p:nvSpPr>
          <p:cNvPr id="25" name="Tijdelijke aanduiding voor tekst 24">
            <a:extLst>
              <a:ext uri="{FF2B5EF4-FFF2-40B4-BE49-F238E27FC236}">
                <a16:creationId xmlns:a16="http://schemas.microsoft.com/office/drawing/2014/main" id="{99458D95-D2C4-8F1C-68BD-5A7D84EE35B1}"/>
              </a:ext>
            </a:extLst>
          </p:cNvPr>
          <p:cNvSpPr>
            <a:spLocks noGrp="1" noRot="1" noMove="1" noResize="1" noEditPoints="1" noAdjustHandles="1" noChangeArrowheads="1" noChangeShapeType="1"/>
          </p:cNvSpPr>
          <p:nvPr>
            <p:ph type="body" sz="quarter" idx="36"/>
          </p:nvPr>
        </p:nvSpPr>
        <p:spPr/>
        <p:txBody>
          <a:bodyPr>
            <a:normAutofit fontScale="92500" lnSpcReduction="10000"/>
          </a:bodyPr>
          <a:lstStyle/>
          <a:p>
            <a:r>
              <a:rPr lang="tr-TR"/>
              <a:t>Su yumuşatma, kaskat sistemi, kum filtrasyonu, UV son dezenfeksiyonu, karıştırma</a:t>
            </a:r>
          </a:p>
        </p:txBody>
      </p:sp>
      <p:sp>
        <p:nvSpPr>
          <p:cNvPr id="26" name="Tijdelijke aanduiding voor tekst 25">
            <a:extLst>
              <a:ext uri="{FF2B5EF4-FFF2-40B4-BE49-F238E27FC236}">
                <a16:creationId xmlns:a16="http://schemas.microsoft.com/office/drawing/2014/main" id="{CA2E3B1B-1A0A-0335-F7E2-83627E0A8922}"/>
              </a:ext>
            </a:extLst>
          </p:cNvPr>
          <p:cNvSpPr>
            <a:spLocks noGrp="1" noRot="1" noMove="1" noResize="1" noEditPoints="1" noAdjustHandles="1" noChangeArrowheads="1" noChangeShapeType="1"/>
          </p:cNvSpPr>
          <p:nvPr>
            <p:ph type="body" sz="quarter" idx="37"/>
          </p:nvPr>
        </p:nvSpPr>
        <p:spPr/>
        <p:txBody>
          <a:bodyPr/>
          <a:lstStyle/>
          <a:p>
            <a:r>
              <a:rPr lang="tr-TR"/>
              <a:t>Pompstation Andijk</a:t>
            </a:r>
          </a:p>
        </p:txBody>
      </p:sp>
      <p:sp>
        <p:nvSpPr>
          <p:cNvPr id="27" name="Tijdelijke aanduiding voor tekst 26">
            <a:extLst>
              <a:ext uri="{FF2B5EF4-FFF2-40B4-BE49-F238E27FC236}">
                <a16:creationId xmlns:a16="http://schemas.microsoft.com/office/drawing/2014/main" id="{E5D2196A-DDB5-7724-67AC-540F0E5C20BD}"/>
              </a:ext>
            </a:extLst>
          </p:cNvPr>
          <p:cNvSpPr>
            <a:spLocks noGrp="1" noRot="1" noMove="1" noResize="1" noEditPoints="1" noAdjustHandles="1" noChangeArrowheads="1" noChangeShapeType="1"/>
          </p:cNvSpPr>
          <p:nvPr>
            <p:ph type="body" sz="quarter" idx="38"/>
          </p:nvPr>
        </p:nvSpPr>
        <p:spPr/>
        <p:txBody>
          <a:bodyPr/>
          <a:lstStyle/>
          <a:p>
            <a:r>
              <a:rPr lang="tr-TR"/>
              <a:t>Waterwinstation Prinses Juliana (WJP)</a:t>
            </a:r>
          </a:p>
        </p:txBody>
      </p:sp>
      <p:sp>
        <p:nvSpPr>
          <p:cNvPr id="28" name="Tijdelijke aanduiding voor tekst 27">
            <a:extLst>
              <a:ext uri="{FF2B5EF4-FFF2-40B4-BE49-F238E27FC236}">
                <a16:creationId xmlns:a16="http://schemas.microsoft.com/office/drawing/2014/main" id="{A8F68833-FA84-F39B-3198-4A711FECBDD2}"/>
              </a:ext>
            </a:extLst>
          </p:cNvPr>
          <p:cNvSpPr>
            <a:spLocks noGrp="1" noRot="1" noMove="1" noResize="1" noEditPoints="1" noAdjustHandles="1" noChangeArrowheads="1" noChangeShapeType="1"/>
          </p:cNvSpPr>
          <p:nvPr>
            <p:ph type="body" sz="quarter" idx="39"/>
          </p:nvPr>
        </p:nvSpPr>
        <p:spPr/>
        <p:txBody>
          <a:bodyPr/>
          <a:lstStyle/>
          <a:p>
            <a:r>
              <a:rPr lang="tr-TR"/>
              <a:t>Jan Lagrand</a:t>
            </a:r>
          </a:p>
        </p:txBody>
      </p:sp>
      <p:sp>
        <p:nvSpPr>
          <p:cNvPr id="29" name="Tijdelijke aanduiding voor tekst 28">
            <a:extLst>
              <a:ext uri="{FF2B5EF4-FFF2-40B4-BE49-F238E27FC236}">
                <a16:creationId xmlns:a16="http://schemas.microsoft.com/office/drawing/2014/main" id="{B3B33B5B-AC33-3F25-0933-BA0240017F63}"/>
              </a:ext>
            </a:extLst>
          </p:cNvPr>
          <p:cNvSpPr>
            <a:spLocks noGrp="1" noRot="1" noMove="1" noResize="1" noEditPoints="1" noAdjustHandles="1" noChangeArrowheads="1" noChangeShapeType="1"/>
          </p:cNvSpPr>
          <p:nvPr>
            <p:ph type="body" sz="quarter" idx="40"/>
          </p:nvPr>
        </p:nvSpPr>
        <p:spPr/>
        <p:txBody>
          <a:bodyPr/>
          <a:lstStyle/>
          <a:p>
            <a:r>
              <a:rPr lang="tr-TR"/>
              <a:t>Jan Lagrand</a:t>
            </a:r>
          </a:p>
        </p:txBody>
      </p:sp>
      <p:sp>
        <p:nvSpPr>
          <p:cNvPr id="30" name="Tijdelijke aanduiding voor tekst 29">
            <a:extLst>
              <a:ext uri="{FF2B5EF4-FFF2-40B4-BE49-F238E27FC236}">
                <a16:creationId xmlns:a16="http://schemas.microsoft.com/office/drawing/2014/main" id="{A80E346F-F98F-013B-44FB-03085751A4DC}"/>
              </a:ext>
            </a:extLst>
          </p:cNvPr>
          <p:cNvSpPr>
            <a:spLocks noGrp="1" noRot="1" noMove="1" noResize="1" noEditPoints="1" noAdjustHandles="1" noChangeArrowheads="1" noChangeShapeType="1"/>
          </p:cNvSpPr>
          <p:nvPr>
            <p:ph type="body" sz="quarter" idx="41"/>
          </p:nvPr>
        </p:nvSpPr>
        <p:spPr/>
        <p:txBody>
          <a:bodyPr/>
          <a:lstStyle/>
          <a:p>
            <a:r>
              <a:rPr lang="tr-TR"/>
              <a:t>İnfiltrasyon</a:t>
            </a:r>
          </a:p>
        </p:txBody>
      </p:sp>
      <p:sp>
        <p:nvSpPr>
          <p:cNvPr id="31" name="Tijdelijke aanduiding voor tekst 30">
            <a:extLst>
              <a:ext uri="{FF2B5EF4-FFF2-40B4-BE49-F238E27FC236}">
                <a16:creationId xmlns:a16="http://schemas.microsoft.com/office/drawing/2014/main" id="{D0C233A6-1892-0ECD-591A-4A0014D66E77}"/>
              </a:ext>
            </a:extLst>
          </p:cNvPr>
          <p:cNvSpPr>
            <a:spLocks noGrp="1" noRot="1" noMove="1" noResize="1" noEditPoints="1" noAdjustHandles="1" noChangeArrowheads="1" noChangeShapeType="1"/>
          </p:cNvSpPr>
          <p:nvPr>
            <p:ph type="body" sz="quarter" idx="42"/>
          </p:nvPr>
        </p:nvSpPr>
        <p:spPr/>
        <p:txBody>
          <a:bodyPr/>
          <a:lstStyle/>
          <a:p>
            <a:r>
              <a:rPr lang="tr-TR"/>
              <a:t>Productiebedrijf Bergen</a:t>
            </a:r>
          </a:p>
        </p:txBody>
      </p:sp>
      <p:sp>
        <p:nvSpPr>
          <p:cNvPr id="32" name="Tijdelijke aanduiding voor tekst 31">
            <a:extLst>
              <a:ext uri="{FF2B5EF4-FFF2-40B4-BE49-F238E27FC236}">
                <a16:creationId xmlns:a16="http://schemas.microsoft.com/office/drawing/2014/main" id="{03116938-98E2-77B1-B68B-0412CCD1076F}"/>
              </a:ext>
            </a:extLst>
          </p:cNvPr>
          <p:cNvSpPr>
            <a:spLocks noGrp="1" noRot="1" noMove="1" noResize="1" noEditPoints="1" noAdjustHandles="1" noChangeArrowheads="1" noChangeShapeType="1"/>
          </p:cNvSpPr>
          <p:nvPr>
            <p:ph type="body" sz="quarter" idx="43"/>
          </p:nvPr>
        </p:nvSpPr>
        <p:spPr/>
        <p:txBody>
          <a:bodyPr/>
          <a:lstStyle/>
          <a:p>
            <a:r>
              <a:rPr lang="tr-TR"/>
              <a:t>Productiebedrijf Wim Mensink</a:t>
            </a:r>
          </a:p>
        </p:txBody>
      </p:sp>
      <p:sp>
        <p:nvSpPr>
          <p:cNvPr id="7" name="Tekstvak 6">
            <a:extLst>
              <a:ext uri="{FF2B5EF4-FFF2-40B4-BE49-F238E27FC236}">
                <a16:creationId xmlns:a16="http://schemas.microsoft.com/office/drawing/2014/main" id="{3E417C9B-9FA3-BC2D-59DC-D9C0FB8CB20C}"/>
              </a:ext>
            </a:extLst>
          </p:cNvPr>
          <p:cNvSpPr txBox="1"/>
          <p:nvPr/>
        </p:nvSpPr>
        <p:spPr>
          <a:xfrm>
            <a:off x="423746" y="3445145"/>
            <a:ext cx="1455848" cy="230832"/>
          </a:xfrm>
          <a:prstGeom prst="rect">
            <a:avLst/>
          </a:prstGeom>
          <a:noFill/>
        </p:spPr>
        <p:txBody>
          <a:bodyPr wrap="none" rtlCol="0">
            <a:spAutoFit/>
          </a:bodyPr>
          <a:lstStyle/>
          <a:p>
            <a:r>
              <a:rPr lang="tr-TR" sz="900">
                <a:solidFill>
                  <a:schemeClr val="bg1">
                    <a:lumMod val="65000"/>
                  </a:schemeClr>
                </a:solidFill>
                <a:latin typeface="Segoe UI Semilight" panose="020B0402040204020203" pitchFamily="34" charset="0"/>
                <a:cs typeface="Segoe UI Semilight" panose="020B0402040204020203" pitchFamily="34" charset="0"/>
              </a:rPr>
              <a:t>Membran arıtma I ve II</a:t>
            </a:r>
          </a:p>
        </p:txBody>
      </p:sp>
      <p:sp>
        <p:nvSpPr>
          <p:cNvPr id="8" name="Tekstvak 7">
            <a:extLst>
              <a:ext uri="{FF2B5EF4-FFF2-40B4-BE49-F238E27FC236}">
                <a16:creationId xmlns:a16="http://schemas.microsoft.com/office/drawing/2014/main" id="{FC26023F-0BF5-B45A-6426-E4C2B102D590}"/>
              </a:ext>
            </a:extLst>
          </p:cNvPr>
          <p:cNvSpPr txBox="1"/>
          <p:nvPr/>
        </p:nvSpPr>
        <p:spPr>
          <a:xfrm>
            <a:off x="423746" y="4062588"/>
            <a:ext cx="1437689" cy="230832"/>
          </a:xfrm>
          <a:prstGeom prst="rect">
            <a:avLst/>
          </a:prstGeom>
          <a:noFill/>
        </p:spPr>
        <p:txBody>
          <a:bodyPr wrap="square" rtlCol="0">
            <a:spAutoFit/>
          </a:bodyPr>
          <a:lstStyle/>
          <a:p>
            <a:r>
              <a:rPr lang="tr-TR" sz="900">
                <a:solidFill>
                  <a:schemeClr val="bg1">
                    <a:lumMod val="65000"/>
                  </a:schemeClr>
                </a:solidFill>
                <a:latin typeface="Segoe UI Semilight" panose="020B0402040204020203" pitchFamily="34" charset="0"/>
                <a:cs typeface="Segoe UI Semilight" panose="020B0402040204020203" pitchFamily="34" charset="0"/>
              </a:rPr>
              <a:t>Ön arıtma</a:t>
            </a:r>
          </a:p>
        </p:txBody>
      </p:sp>
      <p:pic>
        <p:nvPicPr>
          <p:cNvPr id="10" name="2026-07-21_011_TUR.mp3">
            <a:hlinkClick r:id="" action="ppaction://media"/>
            <a:extLst>
              <a:ext uri="{FF2B5EF4-FFF2-40B4-BE49-F238E27FC236}">
                <a16:creationId xmlns:a16="http://schemas.microsoft.com/office/drawing/2014/main" id="{5FA337B2-BB9E-D51D-F939-BF43AADEF2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7243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94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4A26C-61B6-3115-797F-3B44DFB8865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074BE6E-25BC-DE89-62D9-8363336F7543}"/>
              </a:ext>
            </a:extLst>
          </p:cNvPr>
          <p:cNvSpPr>
            <a:spLocks noGrp="1" noRot="1" noMove="1" noResize="1" noEditPoints="1" noAdjustHandles="1" noChangeArrowheads="1" noChangeShapeType="1"/>
          </p:cNvSpPr>
          <p:nvPr>
            <p:ph type="body" sz="quarter" idx="16"/>
          </p:nvPr>
        </p:nvSpPr>
        <p:spPr/>
        <p:txBody>
          <a:bodyPr/>
          <a:lstStyle/>
          <a:p>
            <a:r>
              <a:rPr lang="tr-TR"/>
              <a:t>Çalışmanız sonrası dezenfeksiyon</a:t>
            </a:r>
          </a:p>
          <a:p>
            <a:endParaRPr lang="nl-NL"/>
          </a:p>
        </p:txBody>
      </p:sp>
      <p:sp>
        <p:nvSpPr>
          <p:cNvPr id="3" name="Tijdelijke aanduiding voor tekst 2">
            <a:extLst>
              <a:ext uri="{FF2B5EF4-FFF2-40B4-BE49-F238E27FC236}">
                <a16:creationId xmlns:a16="http://schemas.microsoft.com/office/drawing/2014/main" id="{91C0D792-F89E-417E-E69F-985813C858D8}"/>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fontScale="62500" lnSpcReduction="20000"/>
          </a:bodyPr>
          <a:lstStyle/>
          <a:p>
            <a:pPr marL="0" indent="0">
              <a:buNone/>
            </a:pPr>
            <a:r>
              <a:rPr lang="tr-TR">
                <a:latin typeface="Segoe UI"/>
                <a:cs typeface="Segoe UI"/>
              </a:rPr>
              <a:t>Ne kadar dikkatli çalışırsanız çalışın, toz veya kir bulaşma riski her zaman vardır.</a:t>
            </a:r>
          </a:p>
          <a:p>
            <a:pPr marL="0" indent="0">
              <a:buNone/>
            </a:pPr>
            <a:endParaRPr lang="nl-NL"/>
          </a:p>
          <a:p>
            <a:pPr marL="0" indent="0">
              <a:buNone/>
            </a:pPr>
            <a:r>
              <a:rPr lang="tr-TR" u="sng"/>
              <a:t>Dezenfektanlar:</a:t>
            </a:r>
          </a:p>
          <a:p>
            <a:r>
              <a:rPr lang="tr-TR"/>
              <a:t>Çamaşır suyu </a:t>
            </a:r>
          </a:p>
          <a:p>
            <a:r>
              <a:rPr lang="tr-TR">
                <a:latin typeface="Segoe UI"/>
                <a:cs typeface="Segoe UI"/>
              </a:rPr>
              <a:t>Sodyum hipoklorit (çamaşır suyu)</a:t>
            </a:r>
            <a:br>
              <a:rPr lang="tr-TR">
                <a:latin typeface="Segoe UI"/>
                <a:cs typeface="Segoe UI"/>
              </a:rPr>
            </a:br>
            <a:r>
              <a:rPr lang="tr-TR">
                <a:latin typeface="Segoe UI"/>
                <a:cs typeface="Segoe UI"/>
              </a:rPr>
              <a:t>%35 hidrojen peroksit: UF ve HF membranlarında kullanılır; çünkü HF membranları klora dayanıklı değildir</a:t>
            </a:r>
          </a:p>
          <a:p>
            <a:r>
              <a:rPr lang="tr-TR">
                <a:latin typeface="Segoe UI"/>
                <a:cs typeface="Segoe UI"/>
              </a:rPr>
              <a:t>Hidrojen peroksit yalnızca üç noktada kullanılır: Andijk ve Heemskerk'teki UV/hidrojen peroksit tesislerinde ve HF membranlarında. HF membranları klora dayanıklı değildir </a:t>
            </a:r>
          </a:p>
          <a:p>
            <a:endParaRPr lang="nl-NL"/>
          </a:p>
          <a:p>
            <a:pPr marL="0" indent="0">
              <a:buNone/>
            </a:pPr>
            <a:r>
              <a:rPr lang="tr-TR" u="sng"/>
              <a:t>Şunlara dikkat edin:</a:t>
            </a:r>
          </a:p>
          <a:p>
            <a:r>
              <a:rPr lang="tr-TR"/>
              <a:t>Doğru kişisel koruyucu donanımı kullanın</a:t>
            </a:r>
          </a:p>
          <a:p>
            <a:r>
              <a:rPr lang="tr-TR">
                <a:latin typeface="Segoe UI"/>
                <a:cs typeface="Segoe UI"/>
              </a:rPr>
              <a:t>Doğru dozajı uygulayın: Azı etkili olmaz, fazlası da uygun değildir</a:t>
            </a:r>
          </a:p>
          <a:p>
            <a:pPr marL="0" indent="0">
              <a:buNone/>
            </a:pPr>
            <a:endParaRPr lang="nl-NL"/>
          </a:p>
          <a:p>
            <a:pPr marL="0" indent="0">
              <a:buNone/>
            </a:pPr>
            <a:r>
              <a:rPr lang="tr-TR">
                <a:latin typeface="Segoe UI"/>
                <a:cs typeface="Segoe UI"/>
              </a:rPr>
              <a:t>Dezenfeksiyon planını çalışma talimatına dahil edin. Şüpheleriniz mi var? PWN irtibat kişinizle iletişim kurun.</a:t>
            </a:r>
          </a:p>
          <a:p>
            <a:endParaRPr lang="nl-NL" b="1"/>
          </a:p>
        </p:txBody>
      </p:sp>
      <p:pic>
        <p:nvPicPr>
          <p:cNvPr id="6" name="Tijdelijke aanduiding voor afbeelding 5">
            <a:extLst>
              <a:ext uri="{FF2B5EF4-FFF2-40B4-BE49-F238E27FC236}">
                <a16:creationId xmlns:a16="http://schemas.microsoft.com/office/drawing/2014/main" id="{435B2333-69C8-8851-8BEB-B884750DC7C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12_TUR.mp3">
            <a:hlinkClick r:id="" action="ppaction://media"/>
            <a:extLst>
              <a:ext uri="{FF2B5EF4-FFF2-40B4-BE49-F238E27FC236}">
                <a16:creationId xmlns:a16="http://schemas.microsoft.com/office/drawing/2014/main" id="{F82FF41D-5385-3A28-6DC5-B89EFAC379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3175"/>
            <a:ext cx="812800" cy="812800"/>
          </a:xfrm>
          <a:prstGeom prst="rect">
            <a:avLst/>
          </a:prstGeom>
        </p:spPr>
      </p:pic>
    </p:spTree>
    <p:extLst>
      <p:ext uri="{BB962C8B-B14F-4D97-AF65-F5344CB8AC3E}">
        <p14:creationId xmlns:p14="http://schemas.microsoft.com/office/powerpoint/2010/main" val="297164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6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9975-BDA1-10E8-A163-D28912745D7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F1E854B-22E9-BCF9-12D7-DAC8174B0B73}"/>
              </a:ext>
            </a:extLst>
          </p:cNvPr>
          <p:cNvSpPr>
            <a:spLocks noGrp="1" noRot="1" noMove="1" noResize="1" noEditPoints="1" noAdjustHandles="1" noChangeArrowheads="1" noChangeShapeType="1"/>
          </p:cNvSpPr>
          <p:nvPr>
            <p:ph type="body" sz="quarter" idx="16"/>
          </p:nvPr>
        </p:nvSpPr>
        <p:spPr/>
        <p:txBody>
          <a:bodyPr/>
          <a:lstStyle/>
          <a:p>
            <a:r>
              <a:rPr lang="tr-TR"/>
              <a:t>Çalışma ve dezenfeksiyon sonrasında kontrol numuneleri</a:t>
            </a:r>
          </a:p>
        </p:txBody>
      </p:sp>
      <p:sp>
        <p:nvSpPr>
          <p:cNvPr id="3" name="Tijdelijke aanduiding voor tekst 2">
            <a:extLst>
              <a:ext uri="{FF2B5EF4-FFF2-40B4-BE49-F238E27FC236}">
                <a16:creationId xmlns:a16="http://schemas.microsoft.com/office/drawing/2014/main" id="{9AFD8978-91BC-CBCD-0018-17231093E988}"/>
              </a:ext>
            </a:extLst>
          </p:cNvPr>
          <p:cNvSpPr>
            <a:spLocks noGrp="1"/>
          </p:cNvSpPr>
          <p:nvPr>
            <p:ph type="body" sz="quarter" idx="17"/>
          </p:nvPr>
        </p:nvSpPr>
        <p:spPr/>
        <p:txBody>
          <a:bodyPr lIns="91440" tIns="45720" rIns="91440" bIns="45720" anchor="t">
            <a:normAutofit/>
          </a:bodyPr>
          <a:lstStyle/>
          <a:p>
            <a:r>
              <a:rPr lang="tr-TR">
                <a:latin typeface="Segoe UI"/>
                <a:cs typeface="Segoe UI"/>
              </a:rPr>
              <a:t>Turuncu ve kırmızı kategorilerde, çalışmanın ardından her zaman numune alınır</a:t>
            </a:r>
          </a:p>
          <a:p>
            <a:r>
              <a:rPr lang="tr-TR"/>
              <a:t>Sonuçlar 1 ila 2 gün içinde çıkar</a:t>
            </a:r>
          </a:p>
          <a:p>
            <a:r>
              <a:rPr lang="tr-TR">
                <a:latin typeface="Segoe UI"/>
                <a:cs typeface="Segoe UI"/>
              </a:rPr>
              <a:t>Sonuç olumsuz ise ortalama 5 gün sonra yeniden dezenfeksiyon yapılır</a:t>
            </a:r>
          </a:p>
        </p:txBody>
      </p:sp>
      <p:pic>
        <p:nvPicPr>
          <p:cNvPr id="6" name="Tijdelijke aanduiding voor afbeelding 5">
            <a:extLst>
              <a:ext uri="{FF2B5EF4-FFF2-40B4-BE49-F238E27FC236}">
                <a16:creationId xmlns:a16="http://schemas.microsoft.com/office/drawing/2014/main" id="{BD797BB3-CFD6-8185-4B6F-BF994E4E1E8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13_TUR.mp3">
            <a:hlinkClick r:id="" action="ppaction://media"/>
            <a:extLst>
              <a:ext uri="{FF2B5EF4-FFF2-40B4-BE49-F238E27FC236}">
                <a16:creationId xmlns:a16="http://schemas.microsoft.com/office/drawing/2014/main" id="{C1022E7F-367E-2EDC-A521-62BC586E01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7010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4260-09AE-BED9-F2AD-B7B19C2403E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ACC2CAE-C3F1-C2A9-7885-FBDC4374361E}"/>
              </a:ext>
            </a:extLst>
          </p:cNvPr>
          <p:cNvSpPr>
            <a:spLocks noGrp="1" noRot="1" noMove="1" noResize="1" noEditPoints="1" noAdjustHandles="1" noChangeArrowheads="1" noChangeShapeType="1"/>
          </p:cNvSpPr>
          <p:nvPr>
            <p:ph type="body" sz="quarter" idx="16"/>
          </p:nvPr>
        </p:nvSpPr>
        <p:spPr/>
        <p:txBody>
          <a:bodyPr/>
          <a:lstStyle/>
          <a:p>
            <a:r>
              <a:rPr lang="tr-TR"/>
              <a:t>Her zaman, her yerde hijyenik çalışma​</a:t>
            </a:r>
          </a:p>
        </p:txBody>
      </p:sp>
      <p:sp>
        <p:nvSpPr>
          <p:cNvPr id="3" name="Tijdelijke aanduiding voor tekst 2">
            <a:extLst>
              <a:ext uri="{FF2B5EF4-FFF2-40B4-BE49-F238E27FC236}">
                <a16:creationId xmlns:a16="http://schemas.microsoft.com/office/drawing/2014/main" id="{E83721C8-D6E9-2D35-D5C7-70B1275E5933}"/>
              </a:ext>
            </a:extLst>
          </p:cNvPr>
          <p:cNvSpPr>
            <a:spLocks noGrp="1"/>
          </p:cNvSpPr>
          <p:nvPr>
            <p:ph type="body" sz="quarter" idx="17"/>
          </p:nvPr>
        </p:nvSpPr>
        <p:spPr/>
        <p:txBody>
          <a:bodyPr/>
          <a:lstStyle/>
          <a:p>
            <a:r>
              <a:rPr lang="tr-TR"/>
              <a:t>Nerede çalışıyor olursanız olun, her zaman temiz ve düzenli çalışmalısınız. Projenin ilerleyen aşamalarında ise temiz ve düzenli çalışmanın yanı sıra hijyen kurallarına uygun çalışılması da gerekir.</a:t>
            </a:r>
          </a:p>
          <a:p>
            <a:r>
              <a:rPr lang="tr-TR"/>
              <a:t>Bunun ne anlama geldiğini kısaca tekrar edelim.</a:t>
            </a:r>
          </a:p>
        </p:txBody>
      </p:sp>
      <p:pic>
        <p:nvPicPr>
          <p:cNvPr id="4" name="2026-07-21_014_TUR.mp3">
            <a:hlinkClick r:id="" action="ppaction://media"/>
            <a:extLst>
              <a:ext uri="{FF2B5EF4-FFF2-40B4-BE49-F238E27FC236}">
                <a16:creationId xmlns:a16="http://schemas.microsoft.com/office/drawing/2014/main" id="{17A980CE-C9D5-1806-E947-25245D066D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3175"/>
            <a:ext cx="812800" cy="812800"/>
          </a:xfrm>
          <a:prstGeom prst="rect">
            <a:avLst/>
          </a:prstGeom>
        </p:spPr>
      </p:pic>
    </p:spTree>
    <p:extLst>
      <p:ext uri="{BB962C8B-B14F-4D97-AF65-F5344CB8AC3E}">
        <p14:creationId xmlns:p14="http://schemas.microsoft.com/office/powerpoint/2010/main" val="352460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513714-D843-01BE-9678-47EB0453399D}"/>
              </a:ext>
            </a:extLst>
          </p:cNvPr>
          <p:cNvSpPr>
            <a:spLocks noGrp="1" noRot="1" noMove="1" noResize="1" noEditPoints="1" noAdjustHandles="1" noChangeArrowheads="1" noChangeShapeType="1"/>
          </p:cNvSpPr>
          <p:nvPr>
            <p:ph type="body" sz="quarter" idx="16"/>
          </p:nvPr>
        </p:nvSpPr>
        <p:spPr/>
        <p:txBody>
          <a:bodyPr>
            <a:noAutofit/>
          </a:bodyPr>
          <a:lstStyle/>
          <a:p>
            <a:r>
              <a:rPr lang="tr-TR" sz="2400" dirty="0"/>
              <a:t>Yıkım, yeni inşaat veya renovasyon çalışmaları sırasında aşağıdaki kurallar geçerlidir:</a:t>
            </a:r>
          </a:p>
        </p:txBody>
      </p:sp>
      <p:sp>
        <p:nvSpPr>
          <p:cNvPr id="3" name="Tijdelijke aanduiding voor tekst 2">
            <a:extLst>
              <a:ext uri="{FF2B5EF4-FFF2-40B4-BE49-F238E27FC236}">
                <a16:creationId xmlns:a16="http://schemas.microsoft.com/office/drawing/2014/main" id="{736D4243-65B8-146D-F352-4F3F947864CB}"/>
              </a:ext>
            </a:extLst>
          </p:cNvPr>
          <p:cNvSpPr>
            <a:spLocks noGrp="1" noRot="1" noMove="1" noResize="1" noEditPoints="1" noAdjustHandles="1" noChangeArrowheads="1" noChangeShapeType="1"/>
          </p:cNvSpPr>
          <p:nvPr>
            <p:ph type="body" sz="quarter" idx="17"/>
          </p:nvPr>
        </p:nvSpPr>
        <p:spPr/>
        <p:txBody>
          <a:bodyPr/>
          <a:lstStyle/>
          <a:p>
            <a:pPr marL="342900" indent="-342900">
              <a:buFont typeface="+mj-lt"/>
              <a:buAutoNum type="arabicPeriod"/>
            </a:pPr>
            <a:r>
              <a:rPr lang="tr-TR" dirty="0"/>
              <a:t>Kişisel hijyen</a:t>
            </a:r>
          </a:p>
          <a:p>
            <a:pPr marL="342900" indent="-342900">
              <a:buFont typeface="+mj-lt"/>
              <a:buAutoNum type="arabicPeriod"/>
            </a:pPr>
            <a:r>
              <a:rPr lang="tr-TR" dirty="0"/>
              <a:t>Temiz ve düzenli bir çalışma alanı</a:t>
            </a:r>
          </a:p>
          <a:p>
            <a:pPr marL="342900" indent="-342900">
              <a:buFont typeface="+mj-lt"/>
              <a:buAutoNum type="arabicPeriod"/>
            </a:pPr>
            <a:r>
              <a:rPr lang="tr-TR" dirty="0"/>
              <a:t>Piktogramlar ve uyarı işaretleri</a:t>
            </a:r>
          </a:p>
          <a:p>
            <a:pPr marL="342900" indent="-342900">
              <a:buFont typeface="+mj-lt"/>
              <a:buAutoNum type="arabicPeriod"/>
            </a:pPr>
            <a:r>
              <a:rPr lang="tr-TR" dirty="0"/>
              <a:t>Hijyenik bölgeler</a:t>
            </a:r>
          </a:p>
          <a:p>
            <a:pPr marL="0" indent="0">
              <a:buNone/>
            </a:pPr>
            <a:endParaRPr lang="nl-NL" dirty="0"/>
          </a:p>
        </p:txBody>
      </p:sp>
      <p:pic>
        <p:nvPicPr>
          <p:cNvPr id="10" name="Tijdelijke aanduiding voor afbeelding 9">
            <a:extLst>
              <a:ext uri="{FF2B5EF4-FFF2-40B4-BE49-F238E27FC236}">
                <a16:creationId xmlns:a16="http://schemas.microsoft.com/office/drawing/2014/main" id="{A743B7DF-9BA1-9CA6-CA72-C044857B063F}"/>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6678" r="35776"/>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2026-07-21_015_TUR.mp3">
            <a:hlinkClick r:id="" action="ppaction://media"/>
            <a:extLst>
              <a:ext uri="{FF2B5EF4-FFF2-40B4-BE49-F238E27FC236}">
                <a16:creationId xmlns:a16="http://schemas.microsoft.com/office/drawing/2014/main" id="{F7972AF0-3466-5B9C-4001-2CE7F0ACAC5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3197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38C5-2837-73AE-BF38-F47423CADA0A}"/>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853799-0424-3157-15ED-1900548DF3FC}"/>
              </a:ext>
            </a:extLst>
          </p:cNvPr>
          <p:cNvSpPr>
            <a:spLocks noGrp="1" noRot="1" noMove="1" noResize="1" noEditPoints="1" noAdjustHandles="1" noChangeArrowheads="1" noChangeShapeType="1"/>
          </p:cNvSpPr>
          <p:nvPr>
            <p:ph type="body" sz="quarter" idx="16"/>
          </p:nvPr>
        </p:nvSpPr>
        <p:spPr/>
        <p:txBody>
          <a:bodyPr/>
          <a:lstStyle/>
          <a:p>
            <a:r>
              <a:rPr lang="tr-TR"/>
              <a:t>Kişisel hijyen</a:t>
            </a:r>
          </a:p>
        </p:txBody>
      </p:sp>
      <p:sp>
        <p:nvSpPr>
          <p:cNvPr id="3" name="Tijdelijke aanduiding voor tekst 2">
            <a:extLst>
              <a:ext uri="{FF2B5EF4-FFF2-40B4-BE49-F238E27FC236}">
                <a16:creationId xmlns:a16="http://schemas.microsoft.com/office/drawing/2014/main" id="{FDB13E4A-F1FA-0C80-97D8-BB5E66B26EF1}"/>
              </a:ext>
            </a:extLst>
          </p:cNvPr>
          <p:cNvSpPr>
            <a:spLocks noGrp="1" noRot="1" noMove="1" noResize="1" noEditPoints="1" noAdjustHandles="1" noChangeArrowheads="1" noChangeShapeType="1"/>
          </p:cNvSpPr>
          <p:nvPr>
            <p:ph type="body" sz="quarter" idx="17"/>
          </p:nvPr>
        </p:nvSpPr>
        <p:spPr/>
        <p:txBody>
          <a:bodyPr/>
          <a:lstStyle/>
          <a:p>
            <a:r>
              <a:rPr lang="tr-TR"/>
              <a:t>Çalışma alanınızda bir şey yiyip içmeyin ve sigara içmeyin</a:t>
            </a:r>
          </a:p>
          <a:p>
            <a:r>
              <a:rPr lang="tr-TR"/>
              <a:t>İşe başlamadan önce ve tuvaleti kullandıktan sonra ellerinizi yıkayın</a:t>
            </a:r>
          </a:p>
          <a:p>
            <a:r>
              <a:rPr lang="tr-TR"/>
              <a:t>Temiz iş güvenliği ayakkabıları giyin</a:t>
            </a:r>
          </a:p>
          <a:p>
            <a:r>
              <a:rPr lang="tr-TR"/>
              <a:t>Temiz iş kıyafetleri giyin</a:t>
            </a:r>
          </a:p>
          <a:p>
            <a:endParaRPr lang="nl-NL"/>
          </a:p>
        </p:txBody>
      </p:sp>
      <p:pic>
        <p:nvPicPr>
          <p:cNvPr id="8" name="Tijdelijke aanduiding voor afbeelding 7">
            <a:extLst>
              <a:ext uri="{FF2B5EF4-FFF2-40B4-BE49-F238E27FC236}">
                <a16:creationId xmlns:a16="http://schemas.microsoft.com/office/drawing/2014/main" id="{81C74C90-2039-AD87-4E78-9007D3970C7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026-07-21_016_TUR.mp3">
            <a:hlinkClick r:id="" action="ppaction://media"/>
            <a:extLst>
              <a:ext uri="{FF2B5EF4-FFF2-40B4-BE49-F238E27FC236}">
                <a16:creationId xmlns:a16="http://schemas.microsoft.com/office/drawing/2014/main" id="{7E393786-2B90-4BF1-4ED7-43954594E7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29990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FD8B2-C58F-CA23-41CD-22DFC3A16982}"/>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B0CA45-1120-8F4F-98F7-A7F88D17F7CE}"/>
              </a:ext>
            </a:extLst>
          </p:cNvPr>
          <p:cNvSpPr>
            <a:spLocks noGrp="1" noRot="1" noMove="1" noResize="1" noEditPoints="1" noAdjustHandles="1" noChangeArrowheads="1" noChangeShapeType="1"/>
          </p:cNvSpPr>
          <p:nvPr>
            <p:ph type="body" sz="quarter" idx="16"/>
          </p:nvPr>
        </p:nvSpPr>
        <p:spPr/>
        <p:txBody>
          <a:bodyPr/>
          <a:lstStyle/>
          <a:p>
            <a:r>
              <a:rPr lang="tr-TR"/>
              <a:t>Temiz ve düzenli bir çalışma alanı</a:t>
            </a:r>
          </a:p>
        </p:txBody>
      </p:sp>
      <p:sp>
        <p:nvSpPr>
          <p:cNvPr id="3" name="Tijdelijke aanduiding voor tekst 2">
            <a:extLst>
              <a:ext uri="{FF2B5EF4-FFF2-40B4-BE49-F238E27FC236}">
                <a16:creationId xmlns:a16="http://schemas.microsoft.com/office/drawing/2014/main" id="{014CDDC8-D3CE-99DF-0047-0B94911505D5}"/>
              </a:ext>
            </a:extLst>
          </p:cNvPr>
          <p:cNvSpPr>
            <a:spLocks noGrp="1" noRot="1" noMove="1" noResize="1" noEditPoints="1" noAdjustHandles="1" noChangeArrowheads="1" noChangeShapeType="1"/>
          </p:cNvSpPr>
          <p:nvPr>
            <p:ph type="body" sz="quarter" idx="17"/>
          </p:nvPr>
        </p:nvSpPr>
        <p:spPr/>
        <p:txBody>
          <a:bodyPr/>
          <a:lstStyle/>
          <a:p>
            <a:r>
              <a:rPr lang="tr-TR"/>
              <a:t>Yanınıza yalnızca o gün ihtiyaç duyacağınız alet, malzeme ve ekipmanı alın.​</a:t>
            </a:r>
          </a:p>
          <a:p>
            <a:r>
              <a:rPr lang="tr-TR"/>
              <a:t>Alet, malzeme ve ekipmanları tesisin içine veya açık boru parçalarının üzerine koymayın</a:t>
            </a:r>
          </a:p>
          <a:p>
            <a:r>
              <a:rPr lang="tr-TR"/>
              <a:t>Çalışma gününün sonunda her şeyi düzenli bir şekilde toplayın; çalışma alanınızı temiz ve tozsuz bırakın</a:t>
            </a:r>
          </a:p>
          <a:p>
            <a:r>
              <a:rPr lang="tr-TR"/>
              <a:t>Aletlerin dezenfeksiyonu için plastik kıllı bir fırça kullanın</a:t>
            </a:r>
          </a:p>
        </p:txBody>
      </p:sp>
      <p:pic>
        <p:nvPicPr>
          <p:cNvPr id="6" name="Tijdelijke aanduiding voor afbeelding 5">
            <a:extLst>
              <a:ext uri="{FF2B5EF4-FFF2-40B4-BE49-F238E27FC236}">
                <a16:creationId xmlns:a16="http://schemas.microsoft.com/office/drawing/2014/main" id="{F8C55C7E-926A-432E-3034-8F0487C5066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5249" r="37159"/>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2026-07-21_017_TUR.mp3">
            <a:hlinkClick r:id="" action="ppaction://media"/>
            <a:extLst>
              <a:ext uri="{FF2B5EF4-FFF2-40B4-BE49-F238E27FC236}">
                <a16:creationId xmlns:a16="http://schemas.microsoft.com/office/drawing/2014/main" id="{B38ADB71-F09C-9791-663C-73CFCD566CC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3175"/>
            <a:ext cx="812800" cy="812800"/>
          </a:xfrm>
          <a:prstGeom prst="rect">
            <a:avLst/>
          </a:prstGeom>
        </p:spPr>
      </p:pic>
    </p:spTree>
    <p:extLst>
      <p:ext uri="{BB962C8B-B14F-4D97-AF65-F5344CB8AC3E}">
        <p14:creationId xmlns:p14="http://schemas.microsoft.com/office/powerpoint/2010/main" val="6192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8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8191-54D0-5E7A-BE4A-68D7D20A8F0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5B383FF-2981-22BA-41F8-FEA5801C114F}"/>
              </a:ext>
            </a:extLst>
          </p:cNvPr>
          <p:cNvSpPr>
            <a:spLocks noGrp="1" noRot="1" noMove="1" noResize="1" noEditPoints="1" noAdjustHandles="1" noChangeArrowheads="1" noChangeShapeType="1"/>
          </p:cNvSpPr>
          <p:nvPr>
            <p:ph type="body" sz="quarter" idx="16"/>
          </p:nvPr>
        </p:nvSpPr>
        <p:spPr/>
        <p:txBody>
          <a:bodyPr/>
          <a:lstStyle/>
          <a:p>
            <a:r>
              <a:rPr lang="tr-TR"/>
              <a:t>Piktogramlar ve uyarı işaretleri</a:t>
            </a:r>
          </a:p>
        </p:txBody>
      </p:sp>
      <p:sp>
        <p:nvSpPr>
          <p:cNvPr id="3" name="Tijdelijke aanduiding voor tekst 2">
            <a:extLst>
              <a:ext uri="{FF2B5EF4-FFF2-40B4-BE49-F238E27FC236}">
                <a16:creationId xmlns:a16="http://schemas.microsoft.com/office/drawing/2014/main" id="{5FABC846-B52A-C5E6-5A67-6E214970EBCB}"/>
              </a:ext>
            </a:extLst>
          </p:cNvPr>
          <p:cNvSpPr>
            <a:spLocks noGrp="1" noRot="1" noMove="1" noResize="1" noEditPoints="1" noAdjustHandles="1" noChangeArrowheads="1" noChangeShapeType="1"/>
          </p:cNvSpPr>
          <p:nvPr>
            <p:ph type="body" sz="quarter" idx="17"/>
          </p:nvPr>
        </p:nvSpPr>
        <p:spPr/>
        <p:txBody>
          <a:bodyPr/>
          <a:lstStyle/>
          <a:p>
            <a:r>
              <a:rPr lang="tr-TR"/>
              <a:t>Her zaman uyarı işaretlerine ve piktogramlara dikkat edin. Bunlar hem sizin hem de başkalarının güvenliği için konulmuştur. </a:t>
            </a:r>
          </a:p>
          <a:p>
            <a:r>
              <a:rPr lang="tr-TR"/>
              <a:t>Boşuna yerleştirilmemişlerdir; bu nedenle onları göz ardı etmeyin! </a:t>
            </a:r>
          </a:p>
        </p:txBody>
      </p:sp>
      <p:pic>
        <p:nvPicPr>
          <p:cNvPr id="13" name="Tijdelijke aanduiding voor afbeelding 12">
            <a:extLst>
              <a:ext uri="{FF2B5EF4-FFF2-40B4-BE49-F238E27FC236}">
                <a16:creationId xmlns:a16="http://schemas.microsoft.com/office/drawing/2014/main" id="{AB4E92E7-7C19-F692-6E40-14AB92EBA496}"/>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8436" b="8436"/>
          <a:stretch>
            <a:fillRect/>
          </a:stretch>
        </p:blipFill>
        <p:spPr>
          <a:prstGeom prst="round2DiagRect">
            <a:avLst>
              <a:gd name="adj1" fmla="val 11751"/>
              <a:gd name="adj2" fmla="val 3248"/>
            </a:avLst>
          </a:prstGeom>
          <a:solidFill>
            <a:srgbClr val="ECF2F5"/>
          </a:solidFill>
        </p:spPr>
      </p:pic>
      <p:pic>
        <p:nvPicPr>
          <p:cNvPr id="4" name="2026-07-21_018_TUR.mp3">
            <a:hlinkClick r:id="" action="ppaction://media"/>
            <a:extLst>
              <a:ext uri="{FF2B5EF4-FFF2-40B4-BE49-F238E27FC236}">
                <a16:creationId xmlns:a16="http://schemas.microsoft.com/office/drawing/2014/main" id="{58173C60-CDB4-9B0F-55FF-D5AB4EBE76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3175"/>
            <a:ext cx="812800" cy="812800"/>
          </a:xfrm>
          <a:prstGeom prst="rect">
            <a:avLst/>
          </a:prstGeom>
        </p:spPr>
      </p:pic>
    </p:spTree>
    <p:extLst>
      <p:ext uri="{BB962C8B-B14F-4D97-AF65-F5344CB8AC3E}">
        <p14:creationId xmlns:p14="http://schemas.microsoft.com/office/powerpoint/2010/main" val="33761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BD303-92E2-C906-739E-A5B8617F7FA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A9593A-9FBF-C329-7B72-869CB88482EB}"/>
              </a:ext>
            </a:extLst>
          </p:cNvPr>
          <p:cNvSpPr>
            <a:spLocks noGrp="1" noRot="1" noMove="1" noResize="1" noEditPoints="1" noAdjustHandles="1" noChangeArrowheads="1" noChangeShapeType="1"/>
          </p:cNvSpPr>
          <p:nvPr>
            <p:ph type="body" sz="quarter" idx="16"/>
          </p:nvPr>
        </p:nvSpPr>
        <p:spPr/>
        <p:txBody>
          <a:bodyPr>
            <a:normAutofit/>
          </a:bodyPr>
          <a:lstStyle/>
          <a:p>
            <a:r>
              <a:rPr lang="tr-TR"/>
              <a:t>Hijyenik çalışma</a:t>
            </a:r>
          </a:p>
        </p:txBody>
      </p:sp>
      <p:sp>
        <p:nvSpPr>
          <p:cNvPr id="3" name="Tijdelijke aanduiding voor tekst 2">
            <a:extLst>
              <a:ext uri="{FF2B5EF4-FFF2-40B4-BE49-F238E27FC236}">
                <a16:creationId xmlns:a16="http://schemas.microsoft.com/office/drawing/2014/main" id="{78AB889C-5EDD-BBBD-FEDB-2B0748CCB9CB}"/>
              </a:ext>
            </a:extLst>
          </p:cNvPr>
          <p:cNvSpPr>
            <a:spLocks noGrp="1"/>
          </p:cNvSpPr>
          <p:nvPr>
            <p:ph type="body" sz="quarter" idx="17"/>
          </p:nvPr>
        </p:nvSpPr>
        <p:spPr/>
        <p:txBody>
          <a:bodyPr/>
          <a:lstStyle/>
          <a:p>
            <a:pPr marL="0" indent="0">
              <a:buNone/>
            </a:pPr>
            <a:r>
              <a:rPr lang="tr-TR"/>
              <a:t>Proje kapsamında tesisin içinde veya üzerinde çalışmanız gerekiyorsa, hijyenik çalışmaya ilişkin aşağıdaki kurallar geçerlidir: </a:t>
            </a:r>
          </a:p>
          <a:p>
            <a:pPr marL="342900" indent="-342900">
              <a:buFont typeface="+mj-lt"/>
              <a:buAutoNum type="arabicPeriod"/>
            </a:pPr>
            <a:r>
              <a:rPr lang="tr-TR"/>
              <a:t>Bir şey yiyip içmeyin ve sigara içmeyin</a:t>
            </a:r>
          </a:p>
          <a:p>
            <a:pPr marL="342900" indent="-342900">
              <a:buFont typeface="+mj-lt"/>
              <a:buAutoNum type="arabicPeriod"/>
            </a:pPr>
            <a:r>
              <a:rPr lang="tr-TR"/>
              <a:t>Kişisel </a:t>
            </a:r>
            <a:r>
              <a:rPr lang="tr-TR" b="1"/>
              <a:t>hijyene</a:t>
            </a:r>
            <a:r>
              <a:rPr lang="tr-TR"/>
              <a:t> dikkat edin</a:t>
            </a:r>
          </a:p>
          <a:p>
            <a:pPr marL="342900" indent="-342900">
              <a:buFont typeface="+mj-lt"/>
              <a:buAutoNum type="arabicPeriod"/>
            </a:pPr>
            <a:r>
              <a:rPr lang="tr-TR" b="1"/>
              <a:t>Temiz</a:t>
            </a:r>
            <a:r>
              <a:rPr lang="tr-TR"/>
              <a:t> iş kıyafetleri ve iş ayakkabıları giyin</a:t>
            </a:r>
          </a:p>
          <a:p>
            <a:pPr marL="342900" indent="-342900">
              <a:buFont typeface="+mj-lt"/>
              <a:buAutoNum type="arabicPeriod"/>
            </a:pPr>
            <a:r>
              <a:rPr lang="tr-TR"/>
              <a:t>Uyarı işaretlerine ve piktogramlara dikkat edin</a:t>
            </a:r>
          </a:p>
          <a:p>
            <a:pPr marL="342900" indent="-342900">
              <a:buFont typeface="+mj-lt"/>
              <a:buAutoNum type="arabicPeriod"/>
            </a:pPr>
            <a:r>
              <a:rPr lang="tr-TR"/>
              <a:t>Çalışma alanını temiz ve düzenli tutun</a:t>
            </a:r>
          </a:p>
          <a:p>
            <a:pPr marL="342900" indent="-342900">
              <a:buFont typeface="+mj-lt"/>
              <a:buAutoNum type="arabicPeriod"/>
            </a:pPr>
            <a:r>
              <a:rPr lang="tr-TR"/>
              <a:t>Temiz alet ve malzemeler kullanın</a:t>
            </a:r>
          </a:p>
          <a:p>
            <a:pPr marL="342900" indent="-342900">
              <a:buFont typeface="+mj-lt"/>
              <a:buAutoNum type="arabicPeriod"/>
            </a:pPr>
            <a:r>
              <a:rPr lang="tr-TR"/>
              <a:t>Kullanmadan önce alet ve malzemeleri dezenfekte edin </a:t>
            </a:r>
          </a:p>
          <a:p>
            <a:pPr marL="342900" indent="-342900">
              <a:buFont typeface="+mj-lt"/>
              <a:buAutoNum type="arabicPeriod"/>
            </a:pPr>
            <a:r>
              <a:rPr lang="tr-TR" b="1"/>
              <a:t>Kendi güvenliğinize ve başkalarının güvenliğine dikkat edin</a:t>
            </a:r>
          </a:p>
          <a:p>
            <a:pPr marL="342900" indent="-342900">
              <a:buFont typeface="+mj-lt"/>
              <a:buAutoNum type="arabicPeriod"/>
            </a:pPr>
            <a:r>
              <a:rPr lang="tr-TR"/>
              <a:t>Çalışmanın ardından her şeyi düzenli bir şekilde toplayın</a:t>
            </a:r>
          </a:p>
        </p:txBody>
      </p:sp>
      <p:pic>
        <p:nvPicPr>
          <p:cNvPr id="4" name="2026-07-21_019_TUR.mp3">
            <a:hlinkClick r:id="" action="ppaction://media"/>
            <a:extLst>
              <a:ext uri="{FF2B5EF4-FFF2-40B4-BE49-F238E27FC236}">
                <a16:creationId xmlns:a16="http://schemas.microsoft.com/office/drawing/2014/main" id="{9BE98D08-C212-CFD7-862D-ECEE811905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16996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7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EE20D6F-ED08-EF9C-EEDD-6C0F5EE88E7B}"/>
              </a:ext>
            </a:extLst>
          </p:cNvPr>
          <p:cNvSpPr>
            <a:spLocks noGrp="1" noRot="1" noMove="1" noResize="1" noEditPoints="1" noAdjustHandles="1" noChangeArrowheads="1" noChangeShapeType="1"/>
          </p:cNvSpPr>
          <p:nvPr>
            <p:ph type="body" sz="quarter" idx="16"/>
          </p:nvPr>
        </p:nvSpPr>
        <p:spPr/>
        <p:txBody>
          <a:bodyPr/>
          <a:lstStyle/>
          <a:p>
            <a:r>
              <a:rPr lang="tr-TR"/>
              <a:t>Eğitimin içeriği</a:t>
            </a:r>
          </a:p>
        </p:txBody>
      </p:sp>
      <p:sp>
        <p:nvSpPr>
          <p:cNvPr id="3" name="Tijdelijke aanduiding voor tekst 2">
            <a:extLst>
              <a:ext uri="{FF2B5EF4-FFF2-40B4-BE49-F238E27FC236}">
                <a16:creationId xmlns:a16="http://schemas.microsoft.com/office/drawing/2014/main" id="{67FB5C76-8E5C-F23E-BB0F-E250A2373464}"/>
              </a:ext>
            </a:extLst>
          </p:cNvPr>
          <p:cNvSpPr>
            <a:spLocks noGrp="1" noRot="1" noMove="1" noResize="1" noEditPoints="1" noAdjustHandles="1" noChangeArrowheads="1" noChangeShapeType="1"/>
          </p:cNvSpPr>
          <p:nvPr>
            <p:ph type="body" sz="quarter" idx="17"/>
          </p:nvPr>
        </p:nvSpPr>
        <p:spPr/>
        <p:txBody>
          <a:bodyPr>
            <a:normAutofit fontScale="85000" lnSpcReduction="10000"/>
          </a:bodyPr>
          <a:lstStyle/>
          <a:p>
            <a:r>
              <a:rPr lang="tr-TR"/>
              <a:t>Bu eğitim, ulusal hijyen yönetmeliği ile PWN'nin kendi hijyen politikasının bir özetidir</a:t>
            </a:r>
          </a:p>
          <a:p>
            <a:pPr marL="0" indent="0">
              <a:buNone/>
            </a:pPr>
            <a:endParaRPr lang="nl-NL"/>
          </a:p>
          <a:p>
            <a:r>
              <a:rPr lang="tr-TR"/>
              <a:t>Şunları öğreneceksiniz:</a:t>
            </a:r>
          </a:p>
          <a:p>
            <a:pPr>
              <a:buFontTx/>
              <a:buChar char="-"/>
            </a:pPr>
            <a:r>
              <a:rPr lang="tr-TR"/>
              <a:t>Eğitimin gerekliliği</a:t>
            </a:r>
          </a:p>
          <a:p>
            <a:pPr>
              <a:buFontTx/>
              <a:buChar char="-"/>
            </a:pPr>
            <a:r>
              <a:rPr lang="tr-TR"/>
              <a:t>Tesis kuralları</a:t>
            </a:r>
          </a:p>
          <a:p>
            <a:pPr>
              <a:buFontTx/>
              <a:buChar char="-"/>
            </a:pPr>
            <a:r>
              <a:rPr lang="tr-TR"/>
              <a:t>Arıtma tesislerinin sınıflandırılması</a:t>
            </a:r>
          </a:p>
          <a:p>
            <a:pPr>
              <a:buFontTx/>
              <a:buChar char="-"/>
            </a:pPr>
            <a:r>
              <a:rPr lang="tr-TR"/>
              <a:t>Yeni inşaat ve renovasyon projelerinde hijyenik bölgeler</a:t>
            </a:r>
          </a:p>
          <a:p>
            <a:pPr>
              <a:buFontTx/>
              <a:buChar char="-"/>
            </a:pPr>
            <a:endParaRPr lang="nl-NL"/>
          </a:p>
          <a:p>
            <a:r>
              <a:rPr lang="tr-TR"/>
              <a:t>10 çoktan seçmeli sorudan oluşan değerlendirme testi </a:t>
            </a:r>
          </a:p>
          <a:p>
            <a:pPr>
              <a:buFontTx/>
              <a:buChar char="-"/>
            </a:pPr>
            <a:r>
              <a:rPr lang="tr-TR"/>
              <a:t>7 veya daha fazla soruyu doğru yanıtladığınız takdirde başarılı sayılacaksınız. </a:t>
            </a:r>
          </a:p>
          <a:p>
            <a:pPr>
              <a:buFontTx/>
              <a:buChar char="-"/>
            </a:pPr>
            <a:endParaRPr lang="nl-NL"/>
          </a:p>
          <a:p>
            <a:pPr marL="0" indent="0">
              <a:buNone/>
            </a:pPr>
            <a:r>
              <a:rPr lang="tr-TR"/>
              <a:t>Bu e-öğrenmede ayrıca bilgilendirici açıklamalar da yer almaktadır. </a:t>
            </a:r>
          </a:p>
          <a:p>
            <a:pPr marL="0" indent="0">
              <a:buNone/>
            </a:pPr>
            <a:r>
              <a:rPr lang="tr-TR" b="1"/>
              <a:t>Bu nedenle sesi açın.</a:t>
            </a:r>
          </a:p>
        </p:txBody>
      </p:sp>
      <p:pic>
        <p:nvPicPr>
          <p:cNvPr id="6" name="Tijdelijke aanduiding voor afbeelding 5">
            <a:extLst>
              <a:ext uri="{FF2B5EF4-FFF2-40B4-BE49-F238E27FC236}">
                <a16:creationId xmlns:a16="http://schemas.microsoft.com/office/drawing/2014/main" id="{F7A5E01F-B7D7-6E31-D1E0-082FE9793B5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02_TUR.mp3">
            <a:hlinkClick r:id="" action="ppaction://media"/>
            <a:extLst>
              <a:ext uri="{FF2B5EF4-FFF2-40B4-BE49-F238E27FC236}">
                <a16:creationId xmlns:a16="http://schemas.microsoft.com/office/drawing/2014/main" id="{BEB5C219-D5A4-4BE4-D3D3-85237D0EE9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3175"/>
            <a:ext cx="812800" cy="812800"/>
          </a:xfrm>
          <a:prstGeom prst="rect">
            <a:avLst/>
          </a:prstGeom>
        </p:spPr>
      </p:pic>
    </p:spTree>
    <p:extLst>
      <p:ext uri="{BB962C8B-B14F-4D97-AF65-F5344CB8AC3E}">
        <p14:creationId xmlns:p14="http://schemas.microsoft.com/office/powerpoint/2010/main" val="427073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2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8885-ABBC-1EE3-0D96-4182A0ED87F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F0CAEB1-6F68-6DC2-A1F8-EE5CCCC75289}"/>
              </a:ext>
            </a:extLst>
          </p:cNvPr>
          <p:cNvSpPr>
            <a:spLocks noGrp="1"/>
          </p:cNvSpPr>
          <p:nvPr>
            <p:ph type="body" sz="quarter" idx="17"/>
          </p:nvPr>
        </p:nvSpPr>
        <p:spPr/>
        <p:txBody>
          <a:bodyPr/>
          <a:lstStyle/>
          <a:p>
            <a:r>
              <a:rPr lang="tr-TR" b="1"/>
              <a:t>Hijyenik bölgeler</a:t>
            </a:r>
          </a:p>
          <a:p>
            <a:endParaRPr lang="nl-NL"/>
          </a:p>
          <a:p>
            <a:r>
              <a:rPr lang="tr-TR"/>
              <a:t>Hijyenik bölgeler, </a:t>
            </a:r>
            <a:r>
              <a:rPr lang="tr-TR" b="1"/>
              <a:t>açık su</a:t>
            </a:r>
            <a:r>
              <a:rPr lang="tr-TR"/>
              <a:t> bulunan tesislerde, suyun </a:t>
            </a:r>
            <a:r>
              <a:rPr lang="tr-TR" b="1"/>
              <a:t>(yeniden) kirlenme</a:t>
            </a:r>
            <a:r>
              <a:rPr lang="tr-TR"/>
              <a:t> riskini azaltmak amacıyla özel kuralların uygulandığı alanlardır. Bunun nedeni, bu suyun ya </a:t>
            </a:r>
            <a:r>
              <a:rPr lang="tr-TR" b="1"/>
              <a:t>içme suyu</a:t>
            </a:r>
            <a:r>
              <a:rPr lang="tr-TR"/>
              <a:t> olması ya da </a:t>
            </a:r>
            <a:r>
              <a:rPr lang="tr-TR" b="1"/>
              <a:t>içme suyuna</a:t>
            </a:r>
            <a:r>
              <a:rPr lang="tr-TR"/>
              <a:t> dönüştürülecek olmasıdır. </a:t>
            </a:r>
          </a:p>
          <a:p>
            <a:endParaRPr lang="nl-NL"/>
          </a:p>
          <a:p>
            <a:endParaRPr lang="nl-NL"/>
          </a:p>
        </p:txBody>
      </p:sp>
      <p:pic>
        <p:nvPicPr>
          <p:cNvPr id="3" name="2026-07-21_020_TUR.mp3">
            <a:hlinkClick r:id="" action="ppaction://media"/>
            <a:extLst>
              <a:ext uri="{FF2B5EF4-FFF2-40B4-BE49-F238E27FC236}">
                <a16:creationId xmlns:a16="http://schemas.microsoft.com/office/drawing/2014/main" id="{C90807A9-478E-53D5-CD2F-D67C10CC6B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384764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AF332-7F64-C20C-3021-7FECEF2D8DD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B74151-1AFC-C939-424E-49FC5E951F2B}"/>
              </a:ext>
            </a:extLst>
          </p:cNvPr>
          <p:cNvSpPr>
            <a:spLocks noGrp="1" noRot="1" noMove="1" noResize="1" noEditPoints="1" noAdjustHandles="1" noChangeArrowheads="1" noChangeShapeType="1"/>
          </p:cNvSpPr>
          <p:nvPr>
            <p:ph type="body" sz="quarter" idx="16"/>
          </p:nvPr>
        </p:nvSpPr>
        <p:spPr/>
        <p:txBody>
          <a:bodyPr/>
          <a:lstStyle/>
          <a:p>
            <a:r>
              <a:rPr lang="tr-TR" sz="2800" dirty="0"/>
              <a:t>Yeni inşaat ve renovasyon projelerinde 3 hijyenik bölge tanımlıyoruz:</a:t>
            </a:r>
            <a:r>
              <a:rPr lang="tr-TR" dirty="0"/>
              <a:t>​</a:t>
            </a:r>
          </a:p>
          <a:p>
            <a:endParaRPr lang="nl-NL" dirty="0"/>
          </a:p>
        </p:txBody>
      </p:sp>
      <p:sp>
        <p:nvSpPr>
          <p:cNvPr id="3" name="Tijdelijke aanduiding voor tekst 2">
            <a:extLst>
              <a:ext uri="{FF2B5EF4-FFF2-40B4-BE49-F238E27FC236}">
                <a16:creationId xmlns:a16="http://schemas.microsoft.com/office/drawing/2014/main" id="{803B1D22-805E-D933-A297-F5B00FA70A59}"/>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tr-TR" dirty="0">
                <a:latin typeface="Segoe UI"/>
                <a:cs typeface="Segoe UI"/>
              </a:rPr>
              <a:t>Yeşil bölge: Her türlü çalışmanın yapılabildiği alanlar</a:t>
            </a:r>
          </a:p>
          <a:p>
            <a:pPr marL="342900" indent="-342900">
              <a:buFont typeface="+mj-lt"/>
              <a:buAutoNum type="arabicPeriod"/>
            </a:pPr>
            <a:r>
              <a:rPr lang="tr-TR" dirty="0">
                <a:latin typeface="Segoe UI"/>
                <a:cs typeface="Segoe UI"/>
              </a:rPr>
              <a:t>Kırmızı bölge: Montaj öncesinde tesisat veya boru parçalarının açıkta bulunduğu, bu nedenle delme, taşlama ve kesmenin yasak olduğu alanlar​</a:t>
            </a:r>
          </a:p>
          <a:p>
            <a:pPr marL="342900" indent="-342900">
              <a:buFont typeface="+mj-lt"/>
              <a:buAutoNum type="arabicPeriod"/>
            </a:pPr>
            <a:r>
              <a:rPr lang="tr-TR" dirty="0"/>
              <a:t>Mor bölge: İçinden daha önce (içme) su(</a:t>
            </a:r>
            <a:r>
              <a:rPr lang="tr-TR" dirty="0" err="1"/>
              <a:t>yu</a:t>
            </a:r>
            <a:r>
              <a:rPr lang="tr-TR" dirty="0"/>
              <a:t>) geçmiş veya çalışma tamamlandıktan hemen sonra içme suyu geçecek olan tesisat veya boru parçaları üzerinde çalışılan alanlar</a:t>
            </a:r>
            <a:r>
              <a:rPr lang="tr-TR"/>
              <a:t>. </a:t>
            </a:r>
          </a:p>
          <a:p>
            <a:pPr marL="0" indent="0">
              <a:buNone/>
            </a:pPr>
            <a:endParaRPr lang="nl-NL" b="1" dirty="0"/>
          </a:p>
        </p:txBody>
      </p:sp>
      <p:pic>
        <p:nvPicPr>
          <p:cNvPr id="9" name="Tijdelijke aanduiding voor afbeelding 8">
            <a:extLst>
              <a:ext uri="{FF2B5EF4-FFF2-40B4-BE49-F238E27FC236}">
                <a16:creationId xmlns:a16="http://schemas.microsoft.com/office/drawing/2014/main" id="{00F74DE5-9228-A4E8-C318-327C57072923}"/>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21_TUR.mp3">
            <a:hlinkClick r:id="" action="ppaction://media"/>
            <a:extLst>
              <a:ext uri="{FF2B5EF4-FFF2-40B4-BE49-F238E27FC236}">
                <a16:creationId xmlns:a16="http://schemas.microsoft.com/office/drawing/2014/main" id="{F5060E42-3E59-4604-FB9E-EDC896682E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40924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7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00A6636-CFA7-24AA-3EDF-F9DBEA9A4990}"/>
              </a:ext>
            </a:extLst>
          </p:cNvPr>
          <p:cNvSpPr>
            <a:spLocks noGrp="1"/>
          </p:cNvSpPr>
          <p:nvPr>
            <p:ph type="body" sz="quarter" idx="16"/>
          </p:nvPr>
        </p:nvSpPr>
        <p:spPr/>
        <p:txBody>
          <a:bodyPr/>
          <a:lstStyle/>
          <a:p>
            <a:r>
              <a:rPr lang="tr-TR"/>
              <a:t>Yeşil bölge</a:t>
            </a:r>
          </a:p>
          <a:p>
            <a:endParaRPr lang="nl-NL"/>
          </a:p>
        </p:txBody>
      </p:sp>
      <p:sp>
        <p:nvSpPr>
          <p:cNvPr id="3" name="Tijdelijke aanduiding voor tekst 2">
            <a:extLst>
              <a:ext uri="{FF2B5EF4-FFF2-40B4-BE49-F238E27FC236}">
                <a16:creationId xmlns:a16="http://schemas.microsoft.com/office/drawing/2014/main" id="{1F2BDF8B-FB21-112F-E14C-E0AC43C97E2E}"/>
              </a:ext>
            </a:extLst>
          </p:cNvPr>
          <p:cNvSpPr>
            <a:spLocks noGrp="1" noRot="1" noMove="1" noResize="1" noEditPoints="1" noAdjustHandles="1" noChangeArrowheads="1" noChangeShapeType="1"/>
          </p:cNvSpPr>
          <p:nvPr>
            <p:ph type="body" sz="quarter" idx="17"/>
          </p:nvPr>
        </p:nvSpPr>
        <p:spPr/>
        <p:txBody>
          <a:bodyPr/>
          <a:lstStyle/>
          <a:p>
            <a:pPr marL="0" indent="0">
              <a:buNone/>
            </a:pPr>
            <a:r>
              <a:rPr lang="tr-TR" b="1"/>
              <a:t>Yeşil bölgede (tüm alanlarda)</a:t>
            </a:r>
            <a:r>
              <a:rPr lang="tr-TR"/>
              <a:t> şu kurallar geçerlidir:</a:t>
            </a:r>
          </a:p>
          <a:p>
            <a:endParaRPr lang="nl-NL" dirty="0"/>
          </a:p>
          <a:p>
            <a:r>
              <a:rPr lang="tr-TR"/>
              <a:t>Temiz iş güvenliği ayakkabıları giyin </a:t>
            </a:r>
          </a:p>
          <a:p>
            <a:r>
              <a:rPr lang="tr-TR"/>
              <a:t>Temiz iş kıyafetleri giyin </a:t>
            </a:r>
          </a:p>
          <a:p>
            <a:r>
              <a:rPr lang="tr-TR"/>
              <a:t>İş gününün sonunda çalışma alanını toplayın </a:t>
            </a:r>
          </a:p>
          <a:p>
            <a:r>
              <a:rPr lang="tr-TR"/>
              <a:t>Bir şey yemek ve içmek yasaktır </a:t>
            </a:r>
          </a:p>
          <a:p>
            <a:r>
              <a:rPr lang="tr-TR"/>
              <a:t>Sigara içmek yasaktır </a:t>
            </a:r>
          </a:p>
          <a:p>
            <a:r>
              <a:rPr lang="tr-TR"/>
              <a:t>Boru hatlarının açık uçlarını tapa ile kapatın</a:t>
            </a:r>
          </a:p>
          <a:p>
            <a:r>
              <a:rPr lang="tr-TR"/>
              <a:t>Boruların içine alet veya malzeme koymayın </a:t>
            </a:r>
          </a:p>
          <a:p>
            <a:endParaRPr lang="nl-NL" dirty="0"/>
          </a:p>
        </p:txBody>
      </p:sp>
      <p:sp>
        <p:nvSpPr>
          <p:cNvPr id="4" name="Tijdelijke aanduiding voor tekst 3">
            <a:extLst>
              <a:ext uri="{FF2B5EF4-FFF2-40B4-BE49-F238E27FC236}">
                <a16:creationId xmlns:a16="http://schemas.microsoft.com/office/drawing/2014/main" id="{EE8252B4-BF59-AD79-5989-B4B441347F29}"/>
              </a:ext>
            </a:extLst>
          </p:cNvPr>
          <p:cNvSpPr>
            <a:spLocks noGrp="1"/>
          </p:cNvSpPr>
          <p:nvPr>
            <p:ph type="body" sz="quarter" idx="18"/>
          </p:nvPr>
        </p:nvSpPr>
        <p:spPr/>
        <p:txBody>
          <a:bodyPr/>
          <a:lstStyle/>
          <a:p>
            <a:r>
              <a:rPr lang="tr-TR"/>
              <a:t>Bütün alanlar</a:t>
            </a:r>
          </a:p>
        </p:txBody>
      </p:sp>
      <p:sp>
        <p:nvSpPr>
          <p:cNvPr id="5" name="Tijdelijke aanduiding voor tekst 4">
            <a:extLst>
              <a:ext uri="{FF2B5EF4-FFF2-40B4-BE49-F238E27FC236}">
                <a16:creationId xmlns:a16="http://schemas.microsoft.com/office/drawing/2014/main" id="{CF932A15-0700-45C9-D425-5A24DA96B07A}"/>
              </a:ext>
            </a:extLst>
          </p:cNvPr>
          <p:cNvSpPr>
            <a:spLocks noGrp="1"/>
          </p:cNvSpPr>
          <p:nvPr>
            <p:ph type="body" sz="quarter" idx="19"/>
          </p:nvPr>
        </p:nvSpPr>
        <p:spPr/>
        <p:txBody>
          <a:bodyPr/>
          <a:lstStyle/>
          <a:p>
            <a:r>
              <a:rPr lang="tr-TR"/>
              <a:t>Bu kurallar her zaman herkes için geçerlidir</a:t>
            </a:r>
          </a:p>
        </p:txBody>
      </p:sp>
      <p:sp>
        <p:nvSpPr>
          <p:cNvPr id="6" name="Tijdelijke aanduiding voor tekst 5">
            <a:extLst>
              <a:ext uri="{FF2B5EF4-FFF2-40B4-BE49-F238E27FC236}">
                <a16:creationId xmlns:a16="http://schemas.microsoft.com/office/drawing/2014/main" id="{29B08B9F-967C-20DC-1CBA-90A528AD5D11}"/>
              </a:ext>
            </a:extLst>
          </p:cNvPr>
          <p:cNvSpPr>
            <a:spLocks noGrp="1"/>
          </p:cNvSpPr>
          <p:nvPr>
            <p:ph type="body" sz="quarter" idx="20"/>
          </p:nvPr>
        </p:nvSpPr>
        <p:spPr/>
        <p:txBody>
          <a:bodyPr>
            <a:normAutofit fontScale="92500" lnSpcReduction="10000"/>
          </a:bodyPr>
          <a:lstStyle/>
          <a:p>
            <a:r>
              <a:rPr lang="tr-TR"/>
              <a:t>Olası bir kirlenmeyi derhal gözetmene (toezichthouder) bildirin</a:t>
            </a:r>
          </a:p>
        </p:txBody>
      </p:sp>
      <p:sp>
        <p:nvSpPr>
          <p:cNvPr id="7" name="Tijdelijke aanduiding voor tekst 6">
            <a:extLst>
              <a:ext uri="{FF2B5EF4-FFF2-40B4-BE49-F238E27FC236}">
                <a16:creationId xmlns:a16="http://schemas.microsoft.com/office/drawing/2014/main" id="{76DCA54E-DA3B-36B0-15D3-EB8DE68B0B57}"/>
              </a:ext>
            </a:extLst>
          </p:cNvPr>
          <p:cNvSpPr>
            <a:spLocks noGrp="1"/>
          </p:cNvSpPr>
          <p:nvPr>
            <p:ph type="body" sz="quarter" idx="21"/>
          </p:nvPr>
        </p:nvSpPr>
        <p:spPr/>
        <p:txBody>
          <a:bodyPr/>
          <a:lstStyle/>
          <a:p>
            <a:r>
              <a:rPr lang="tr-TR"/>
              <a:t>Temiz iş kıyafetleri giyin</a:t>
            </a:r>
          </a:p>
        </p:txBody>
      </p:sp>
      <p:sp>
        <p:nvSpPr>
          <p:cNvPr id="8" name="Tijdelijke aanduiding voor tekst 7">
            <a:extLst>
              <a:ext uri="{FF2B5EF4-FFF2-40B4-BE49-F238E27FC236}">
                <a16:creationId xmlns:a16="http://schemas.microsoft.com/office/drawing/2014/main" id="{38751E32-FA65-4761-7A8F-0FAA708E27B6}"/>
              </a:ext>
            </a:extLst>
          </p:cNvPr>
          <p:cNvSpPr>
            <a:spLocks noGrp="1"/>
          </p:cNvSpPr>
          <p:nvPr>
            <p:ph type="body" sz="quarter" idx="30"/>
          </p:nvPr>
        </p:nvSpPr>
        <p:spPr/>
        <p:txBody>
          <a:bodyPr/>
          <a:lstStyle/>
          <a:p>
            <a:r>
              <a:rPr lang="tr-TR"/>
              <a:t>Açık boru parçalarını tapa ile kapatın</a:t>
            </a:r>
          </a:p>
        </p:txBody>
      </p:sp>
      <p:sp>
        <p:nvSpPr>
          <p:cNvPr id="9" name="Tijdelijke aanduiding voor tekst 8">
            <a:extLst>
              <a:ext uri="{FF2B5EF4-FFF2-40B4-BE49-F238E27FC236}">
                <a16:creationId xmlns:a16="http://schemas.microsoft.com/office/drawing/2014/main" id="{0C9047E5-9C46-8973-786A-F09481C4B7B0}"/>
              </a:ext>
            </a:extLst>
          </p:cNvPr>
          <p:cNvSpPr>
            <a:spLocks noGrp="1"/>
          </p:cNvSpPr>
          <p:nvPr>
            <p:ph type="body" sz="quarter" idx="31"/>
          </p:nvPr>
        </p:nvSpPr>
        <p:spPr/>
        <p:txBody>
          <a:bodyPr/>
          <a:lstStyle/>
          <a:p>
            <a:r>
              <a:rPr lang="tr-TR"/>
              <a:t>Temiz iş güvenliği ayakkabıları giyin</a:t>
            </a:r>
          </a:p>
        </p:txBody>
      </p:sp>
      <p:sp>
        <p:nvSpPr>
          <p:cNvPr id="10" name="Tijdelijke aanduiding voor tekst 9">
            <a:extLst>
              <a:ext uri="{FF2B5EF4-FFF2-40B4-BE49-F238E27FC236}">
                <a16:creationId xmlns:a16="http://schemas.microsoft.com/office/drawing/2014/main" id="{0DA52512-A081-6190-17E3-9CDF4CA51AB3}"/>
              </a:ext>
            </a:extLst>
          </p:cNvPr>
          <p:cNvSpPr>
            <a:spLocks noGrp="1"/>
          </p:cNvSpPr>
          <p:nvPr>
            <p:ph type="body" sz="quarter" idx="32"/>
          </p:nvPr>
        </p:nvSpPr>
        <p:spPr/>
        <p:txBody>
          <a:bodyPr/>
          <a:lstStyle/>
          <a:p>
            <a:r>
              <a:rPr lang="tr-TR"/>
              <a:t>İş gününün sonunda çalışma alanını toplayın</a:t>
            </a:r>
            <a:br>
              <a:rPr lang="tr-TR"/>
            </a:br>
            <a:endParaRPr lang="tr-TR"/>
          </a:p>
        </p:txBody>
      </p:sp>
      <p:sp>
        <p:nvSpPr>
          <p:cNvPr id="11" name="Tijdelijke aanduiding voor tekst 10">
            <a:extLst>
              <a:ext uri="{FF2B5EF4-FFF2-40B4-BE49-F238E27FC236}">
                <a16:creationId xmlns:a16="http://schemas.microsoft.com/office/drawing/2014/main" id="{1FD48270-BD91-8EC2-C7E7-F028E286D7A4}"/>
              </a:ext>
            </a:extLst>
          </p:cNvPr>
          <p:cNvSpPr>
            <a:spLocks noGrp="1"/>
          </p:cNvSpPr>
          <p:nvPr>
            <p:ph type="body" sz="quarter" idx="33"/>
          </p:nvPr>
        </p:nvSpPr>
        <p:spPr/>
        <p:txBody>
          <a:bodyPr/>
          <a:lstStyle/>
          <a:p>
            <a:r>
              <a:rPr lang="tr-TR"/>
              <a:t>Sigara içmek yasaktır</a:t>
            </a:r>
          </a:p>
        </p:txBody>
      </p:sp>
      <p:sp>
        <p:nvSpPr>
          <p:cNvPr id="12" name="Tijdelijke aanduiding voor tekst 11">
            <a:extLst>
              <a:ext uri="{FF2B5EF4-FFF2-40B4-BE49-F238E27FC236}">
                <a16:creationId xmlns:a16="http://schemas.microsoft.com/office/drawing/2014/main" id="{67CD1616-A752-F4A3-A9BA-C9DB251C90BF}"/>
              </a:ext>
            </a:extLst>
          </p:cNvPr>
          <p:cNvSpPr>
            <a:spLocks noGrp="1"/>
          </p:cNvSpPr>
          <p:nvPr>
            <p:ph type="body" sz="quarter" idx="34"/>
          </p:nvPr>
        </p:nvSpPr>
        <p:spPr/>
        <p:txBody>
          <a:bodyPr/>
          <a:lstStyle/>
          <a:p>
            <a:r>
              <a:rPr lang="tr-TR"/>
              <a:t>Bir şey yemek ve içmek yasaktır</a:t>
            </a:r>
          </a:p>
        </p:txBody>
      </p:sp>
      <p:sp>
        <p:nvSpPr>
          <p:cNvPr id="13" name="Tijdelijke aanduiding voor tekst 12">
            <a:extLst>
              <a:ext uri="{FF2B5EF4-FFF2-40B4-BE49-F238E27FC236}">
                <a16:creationId xmlns:a16="http://schemas.microsoft.com/office/drawing/2014/main" id="{73A4BE71-BAAB-0B85-9355-CA1B2571ED02}"/>
              </a:ext>
            </a:extLst>
          </p:cNvPr>
          <p:cNvSpPr>
            <a:spLocks noGrp="1"/>
          </p:cNvSpPr>
          <p:nvPr>
            <p:ph type="body" sz="quarter" idx="35"/>
          </p:nvPr>
        </p:nvSpPr>
        <p:spPr/>
        <p:txBody>
          <a:bodyPr/>
          <a:lstStyle/>
          <a:p>
            <a:r>
              <a:rPr lang="tr-TR"/>
              <a:t>Boruların içine herhangi bir eşya koymayın</a:t>
            </a:r>
          </a:p>
        </p:txBody>
      </p:sp>
      <p:pic>
        <p:nvPicPr>
          <p:cNvPr id="14" name="2026-07-21_022_TUR.mp3">
            <a:hlinkClick r:id="" action="ppaction://media"/>
            <a:extLst>
              <a:ext uri="{FF2B5EF4-FFF2-40B4-BE49-F238E27FC236}">
                <a16:creationId xmlns:a16="http://schemas.microsoft.com/office/drawing/2014/main" id="{C4B3608B-BEB6-35E3-265C-6005FE49BC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89324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07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jdelijke aanduiding voor tekst 13">
            <a:extLst>
              <a:ext uri="{FF2B5EF4-FFF2-40B4-BE49-F238E27FC236}">
                <a16:creationId xmlns:a16="http://schemas.microsoft.com/office/drawing/2014/main" id="{4C0703D9-F60C-6E4E-694E-8A33B91B5E0A}"/>
              </a:ext>
            </a:extLst>
          </p:cNvPr>
          <p:cNvSpPr>
            <a:spLocks noGrp="1"/>
          </p:cNvSpPr>
          <p:nvPr>
            <p:ph type="body" sz="quarter" idx="16"/>
          </p:nvPr>
        </p:nvSpPr>
        <p:spPr/>
        <p:txBody>
          <a:bodyPr/>
          <a:lstStyle/>
          <a:p>
            <a:r>
              <a:rPr lang="tr-TR"/>
              <a:t>Kırmızı Bölge</a:t>
            </a:r>
          </a:p>
          <a:p>
            <a:endParaRPr lang="nl-NL"/>
          </a:p>
        </p:txBody>
      </p:sp>
      <p:sp>
        <p:nvSpPr>
          <p:cNvPr id="15" name="Tijdelijke aanduiding voor tekst 14">
            <a:extLst>
              <a:ext uri="{FF2B5EF4-FFF2-40B4-BE49-F238E27FC236}">
                <a16:creationId xmlns:a16="http://schemas.microsoft.com/office/drawing/2014/main" id="{CC5DC125-1BFD-9B76-E3BE-FB5796F44F0A}"/>
              </a:ext>
            </a:extLst>
          </p:cNvPr>
          <p:cNvSpPr>
            <a:spLocks noGrp="1"/>
          </p:cNvSpPr>
          <p:nvPr>
            <p:ph type="body" sz="quarter" idx="17"/>
          </p:nvPr>
        </p:nvSpPr>
        <p:spPr/>
        <p:txBody>
          <a:bodyPr/>
          <a:lstStyle/>
          <a:p>
            <a:pPr marL="0" indent="0">
              <a:buNone/>
            </a:pPr>
            <a:r>
              <a:rPr lang="tr-TR" b="1"/>
              <a:t>Kırmızı bölgede</a:t>
            </a:r>
            <a:r>
              <a:rPr lang="tr-TR"/>
              <a:t> </a:t>
            </a:r>
            <a:r>
              <a:rPr lang="tr-TR" b="1"/>
              <a:t>(açık tesis veya boru parçalarının bulunduğu su taşıyan alanlarda) şu kurallar</a:t>
            </a:r>
            <a:r>
              <a:rPr lang="tr-TR"/>
              <a:t> geçerlidir:</a:t>
            </a:r>
          </a:p>
          <a:p>
            <a:endParaRPr lang="nl-NL" dirty="0"/>
          </a:p>
          <a:p>
            <a:r>
              <a:rPr lang="tr-TR"/>
              <a:t>Temiz iş kıyafetleri giyin </a:t>
            </a:r>
          </a:p>
          <a:p>
            <a:r>
              <a:rPr lang="tr-TR"/>
              <a:t>İş gününün sonunda çalışma alanını toplayın </a:t>
            </a:r>
          </a:p>
          <a:p>
            <a:r>
              <a:rPr lang="tr-TR"/>
              <a:t>Bir şey yemek ve içmek yasaktır </a:t>
            </a:r>
          </a:p>
          <a:p>
            <a:r>
              <a:rPr lang="tr-TR"/>
              <a:t>Sigara içmek yasaktır </a:t>
            </a:r>
          </a:p>
          <a:p>
            <a:r>
              <a:rPr lang="tr-TR"/>
              <a:t>Kıyafetlerinizden düşebilecek nesneler bulundurmayın </a:t>
            </a:r>
          </a:p>
          <a:p>
            <a:r>
              <a:rPr lang="tr-TR"/>
              <a:t>Boru hatlarının açık uçlarını tapa ile kapatın </a:t>
            </a:r>
          </a:p>
          <a:p>
            <a:r>
              <a:rPr lang="tr-TR"/>
              <a:t>Delme, taşlama ve testereyle kesme yasaktır </a:t>
            </a:r>
          </a:p>
          <a:p>
            <a:r>
              <a:rPr lang="tr-TR"/>
              <a:t>Boruların içine alet veya malzeme koymayın </a:t>
            </a:r>
          </a:p>
          <a:p>
            <a:pPr marL="0" indent="0">
              <a:buNone/>
            </a:pPr>
            <a:endParaRPr lang="nl-NL" dirty="0"/>
          </a:p>
        </p:txBody>
      </p:sp>
      <p:sp>
        <p:nvSpPr>
          <p:cNvPr id="16" name="Tijdelijke aanduiding voor tekst 15">
            <a:extLst>
              <a:ext uri="{FF2B5EF4-FFF2-40B4-BE49-F238E27FC236}">
                <a16:creationId xmlns:a16="http://schemas.microsoft.com/office/drawing/2014/main" id="{347A4C0D-434D-6FCA-7657-43047086CC1C}"/>
              </a:ext>
            </a:extLst>
          </p:cNvPr>
          <p:cNvSpPr>
            <a:spLocks noGrp="1"/>
          </p:cNvSpPr>
          <p:nvPr>
            <p:ph type="body" sz="quarter" idx="18"/>
          </p:nvPr>
        </p:nvSpPr>
        <p:spPr/>
        <p:txBody>
          <a:bodyPr>
            <a:normAutofit/>
          </a:bodyPr>
          <a:lstStyle/>
          <a:p>
            <a:r>
              <a:rPr lang="tr-TR"/>
              <a:t>Su taşıyan alan</a:t>
            </a:r>
          </a:p>
        </p:txBody>
      </p:sp>
      <p:sp>
        <p:nvSpPr>
          <p:cNvPr id="17" name="Tijdelijke aanduiding voor tekst 16">
            <a:extLst>
              <a:ext uri="{FF2B5EF4-FFF2-40B4-BE49-F238E27FC236}">
                <a16:creationId xmlns:a16="http://schemas.microsoft.com/office/drawing/2014/main" id="{566539F3-4F4D-D3FB-D601-6FE818BA32C4}"/>
              </a:ext>
            </a:extLst>
          </p:cNvPr>
          <p:cNvSpPr>
            <a:spLocks noGrp="1"/>
          </p:cNvSpPr>
          <p:nvPr>
            <p:ph type="body" sz="quarter" idx="19"/>
          </p:nvPr>
        </p:nvSpPr>
        <p:spPr/>
        <p:txBody>
          <a:bodyPr/>
          <a:lstStyle/>
          <a:p>
            <a:r>
              <a:rPr lang="tr-TR"/>
              <a:t>Bu kurallar her zaman herkes için geçerlidir</a:t>
            </a:r>
          </a:p>
        </p:txBody>
      </p:sp>
      <p:sp>
        <p:nvSpPr>
          <p:cNvPr id="18" name="Tijdelijke aanduiding voor tekst 17">
            <a:extLst>
              <a:ext uri="{FF2B5EF4-FFF2-40B4-BE49-F238E27FC236}">
                <a16:creationId xmlns:a16="http://schemas.microsoft.com/office/drawing/2014/main" id="{C0572D24-8F85-A53A-952A-6CC8B0F57FC6}"/>
              </a:ext>
            </a:extLst>
          </p:cNvPr>
          <p:cNvSpPr>
            <a:spLocks noGrp="1"/>
          </p:cNvSpPr>
          <p:nvPr>
            <p:ph type="body" sz="quarter" idx="20"/>
          </p:nvPr>
        </p:nvSpPr>
        <p:spPr/>
        <p:txBody>
          <a:bodyPr>
            <a:normAutofit fontScale="92500" lnSpcReduction="10000"/>
          </a:bodyPr>
          <a:lstStyle/>
          <a:p>
            <a:r>
              <a:rPr lang="tr-TR"/>
              <a:t>Olası bir kirlenmeyi derhal gözetmene (toezichthouder) bildirin</a:t>
            </a:r>
          </a:p>
        </p:txBody>
      </p:sp>
      <p:sp>
        <p:nvSpPr>
          <p:cNvPr id="19" name="Tijdelijke aanduiding voor tekst 18">
            <a:extLst>
              <a:ext uri="{FF2B5EF4-FFF2-40B4-BE49-F238E27FC236}">
                <a16:creationId xmlns:a16="http://schemas.microsoft.com/office/drawing/2014/main" id="{05BB1F0D-2483-EAB7-449C-1DF894CB2A4E}"/>
              </a:ext>
            </a:extLst>
          </p:cNvPr>
          <p:cNvSpPr>
            <a:spLocks noGrp="1"/>
          </p:cNvSpPr>
          <p:nvPr>
            <p:ph type="body" sz="quarter" idx="21"/>
          </p:nvPr>
        </p:nvSpPr>
        <p:spPr/>
        <p:txBody>
          <a:bodyPr/>
          <a:lstStyle/>
          <a:p>
            <a:r>
              <a:rPr lang="tr-TR"/>
              <a:t>Temiz iş kıyafetleri giyin</a:t>
            </a:r>
          </a:p>
        </p:txBody>
      </p:sp>
      <p:sp>
        <p:nvSpPr>
          <p:cNvPr id="20" name="Tijdelijke aanduiding voor tekst 19">
            <a:extLst>
              <a:ext uri="{FF2B5EF4-FFF2-40B4-BE49-F238E27FC236}">
                <a16:creationId xmlns:a16="http://schemas.microsoft.com/office/drawing/2014/main" id="{208AE4C7-AF3E-2419-9CE7-795D3DC0928A}"/>
              </a:ext>
            </a:extLst>
          </p:cNvPr>
          <p:cNvSpPr>
            <a:spLocks noGrp="1"/>
          </p:cNvSpPr>
          <p:nvPr>
            <p:ph type="body" sz="quarter" idx="30"/>
          </p:nvPr>
        </p:nvSpPr>
        <p:spPr/>
        <p:txBody>
          <a:bodyPr/>
          <a:lstStyle/>
          <a:p>
            <a:r>
              <a:rPr lang="tr-TR"/>
              <a:t>Açık boru parçalarını tapa ile kapatın</a:t>
            </a:r>
          </a:p>
        </p:txBody>
      </p:sp>
      <p:sp>
        <p:nvSpPr>
          <p:cNvPr id="21" name="Tijdelijke aanduiding voor tekst 20">
            <a:extLst>
              <a:ext uri="{FF2B5EF4-FFF2-40B4-BE49-F238E27FC236}">
                <a16:creationId xmlns:a16="http://schemas.microsoft.com/office/drawing/2014/main" id="{50540A02-3B80-C6BE-1284-8B0C8CF80163}"/>
              </a:ext>
            </a:extLst>
          </p:cNvPr>
          <p:cNvSpPr>
            <a:spLocks noGrp="1"/>
          </p:cNvSpPr>
          <p:nvPr>
            <p:ph type="body" sz="quarter" idx="31"/>
          </p:nvPr>
        </p:nvSpPr>
        <p:spPr/>
        <p:txBody>
          <a:bodyPr/>
          <a:lstStyle/>
          <a:p>
            <a:r>
              <a:rPr lang="tr-TR"/>
              <a:t>Temiz iş güvenliği ayakkabıları giyin</a:t>
            </a:r>
          </a:p>
        </p:txBody>
      </p:sp>
      <p:sp>
        <p:nvSpPr>
          <p:cNvPr id="22" name="Tijdelijke aanduiding voor tekst 21">
            <a:extLst>
              <a:ext uri="{FF2B5EF4-FFF2-40B4-BE49-F238E27FC236}">
                <a16:creationId xmlns:a16="http://schemas.microsoft.com/office/drawing/2014/main" id="{1474F6F2-587E-1F72-C326-3ED504BA1B3F}"/>
              </a:ext>
            </a:extLst>
          </p:cNvPr>
          <p:cNvSpPr>
            <a:spLocks noGrp="1"/>
          </p:cNvSpPr>
          <p:nvPr>
            <p:ph type="body" sz="quarter" idx="32"/>
          </p:nvPr>
        </p:nvSpPr>
        <p:spPr/>
        <p:txBody>
          <a:bodyPr/>
          <a:lstStyle/>
          <a:p>
            <a:r>
              <a:rPr lang="tr-TR"/>
              <a:t>İş gününün sonunda çalışma alanını toplayın</a:t>
            </a:r>
          </a:p>
        </p:txBody>
      </p:sp>
      <p:sp>
        <p:nvSpPr>
          <p:cNvPr id="23" name="Tijdelijke aanduiding voor tekst 22">
            <a:extLst>
              <a:ext uri="{FF2B5EF4-FFF2-40B4-BE49-F238E27FC236}">
                <a16:creationId xmlns:a16="http://schemas.microsoft.com/office/drawing/2014/main" id="{9331ABD0-09F4-9F15-09C2-7A24D17BE994}"/>
              </a:ext>
            </a:extLst>
          </p:cNvPr>
          <p:cNvSpPr>
            <a:spLocks noGrp="1"/>
          </p:cNvSpPr>
          <p:nvPr>
            <p:ph type="body" sz="quarter" idx="33"/>
          </p:nvPr>
        </p:nvSpPr>
        <p:spPr/>
        <p:txBody>
          <a:bodyPr/>
          <a:lstStyle/>
          <a:p>
            <a:r>
              <a:rPr lang="tr-TR"/>
              <a:t>Bir şey yemek ve içmek yasaktır</a:t>
            </a:r>
          </a:p>
        </p:txBody>
      </p:sp>
      <p:sp>
        <p:nvSpPr>
          <p:cNvPr id="24" name="Tijdelijke aanduiding voor tekst 23">
            <a:extLst>
              <a:ext uri="{FF2B5EF4-FFF2-40B4-BE49-F238E27FC236}">
                <a16:creationId xmlns:a16="http://schemas.microsoft.com/office/drawing/2014/main" id="{FEC60F3D-14B7-D028-0041-360AF2C9E04C}"/>
              </a:ext>
            </a:extLst>
          </p:cNvPr>
          <p:cNvSpPr>
            <a:spLocks noGrp="1"/>
          </p:cNvSpPr>
          <p:nvPr>
            <p:ph type="body" sz="quarter" idx="34"/>
          </p:nvPr>
        </p:nvSpPr>
        <p:spPr/>
        <p:txBody>
          <a:bodyPr/>
          <a:lstStyle/>
          <a:p>
            <a:r>
              <a:rPr lang="tr-TR"/>
              <a:t>Delme, taşlama ve testereyle kesme yasaktır</a:t>
            </a:r>
          </a:p>
        </p:txBody>
      </p:sp>
      <p:sp>
        <p:nvSpPr>
          <p:cNvPr id="25" name="Tijdelijke aanduiding voor tekst 24">
            <a:extLst>
              <a:ext uri="{FF2B5EF4-FFF2-40B4-BE49-F238E27FC236}">
                <a16:creationId xmlns:a16="http://schemas.microsoft.com/office/drawing/2014/main" id="{0D239C3D-D9FA-A5FC-9F0F-0860D6E51E8C}"/>
              </a:ext>
            </a:extLst>
          </p:cNvPr>
          <p:cNvSpPr>
            <a:spLocks noGrp="1"/>
          </p:cNvSpPr>
          <p:nvPr>
            <p:ph type="body" sz="quarter" idx="35"/>
          </p:nvPr>
        </p:nvSpPr>
        <p:spPr/>
        <p:txBody>
          <a:bodyPr/>
          <a:lstStyle/>
          <a:p>
            <a:r>
              <a:rPr lang="tr-TR"/>
              <a:t>Sigara içmek yasaktır</a:t>
            </a:r>
          </a:p>
        </p:txBody>
      </p:sp>
      <p:sp>
        <p:nvSpPr>
          <p:cNvPr id="26" name="Tijdelijke aanduiding voor tekst 25">
            <a:extLst>
              <a:ext uri="{FF2B5EF4-FFF2-40B4-BE49-F238E27FC236}">
                <a16:creationId xmlns:a16="http://schemas.microsoft.com/office/drawing/2014/main" id="{2F6AE1C0-4CE2-543E-1E3A-FD8593F0751F}"/>
              </a:ext>
            </a:extLst>
          </p:cNvPr>
          <p:cNvSpPr>
            <a:spLocks noGrp="1"/>
          </p:cNvSpPr>
          <p:nvPr>
            <p:ph type="body" sz="quarter" idx="36"/>
          </p:nvPr>
        </p:nvSpPr>
        <p:spPr/>
        <p:txBody>
          <a:bodyPr/>
          <a:lstStyle/>
          <a:p>
            <a:r>
              <a:rPr lang="tr-TR"/>
              <a:t>Boruların içine eşya koymayın</a:t>
            </a:r>
          </a:p>
        </p:txBody>
      </p:sp>
      <p:pic>
        <p:nvPicPr>
          <p:cNvPr id="2" name="2026-07-21_023_TUR.mp3">
            <a:hlinkClick r:id="" action="ppaction://media"/>
            <a:extLst>
              <a:ext uri="{FF2B5EF4-FFF2-40B4-BE49-F238E27FC236}">
                <a16:creationId xmlns:a16="http://schemas.microsoft.com/office/drawing/2014/main" id="{F25FCE6D-A34E-251F-201C-77CC8D9C01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93923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jdelijke aanduiding voor tekst 19">
            <a:extLst>
              <a:ext uri="{FF2B5EF4-FFF2-40B4-BE49-F238E27FC236}">
                <a16:creationId xmlns:a16="http://schemas.microsoft.com/office/drawing/2014/main" id="{80B4B457-4527-1086-E901-616979C2556C}"/>
              </a:ext>
            </a:extLst>
          </p:cNvPr>
          <p:cNvSpPr>
            <a:spLocks noGrp="1"/>
          </p:cNvSpPr>
          <p:nvPr>
            <p:ph type="body" sz="quarter" idx="16"/>
          </p:nvPr>
        </p:nvSpPr>
        <p:spPr/>
        <p:txBody>
          <a:bodyPr/>
          <a:lstStyle/>
          <a:p>
            <a:r>
              <a:rPr lang="tr-TR"/>
              <a:t>Mor bölge</a:t>
            </a:r>
          </a:p>
          <a:p>
            <a:endParaRPr lang="nl-NL"/>
          </a:p>
        </p:txBody>
      </p:sp>
      <p:sp>
        <p:nvSpPr>
          <p:cNvPr id="21" name="Tijdelijke aanduiding voor tekst 20">
            <a:extLst>
              <a:ext uri="{FF2B5EF4-FFF2-40B4-BE49-F238E27FC236}">
                <a16:creationId xmlns:a16="http://schemas.microsoft.com/office/drawing/2014/main" id="{23981815-AFAD-0482-2E67-BF5456CBAA67}"/>
              </a:ext>
            </a:extLst>
          </p:cNvPr>
          <p:cNvSpPr>
            <a:spLocks noGrp="1"/>
          </p:cNvSpPr>
          <p:nvPr>
            <p:ph type="body" sz="quarter" idx="17"/>
          </p:nvPr>
        </p:nvSpPr>
        <p:spPr/>
        <p:txBody>
          <a:bodyPr>
            <a:normAutofit fontScale="85000" lnSpcReduction="10000"/>
          </a:bodyPr>
          <a:lstStyle/>
          <a:p>
            <a:pPr marL="0" indent="0">
              <a:buNone/>
            </a:pPr>
            <a:r>
              <a:rPr lang="tr-TR"/>
              <a:t>Bu tesislerde çalışma yapılması ve bir “açık bağlantı” oluşturulması durumunda, </a:t>
            </a:r>
            <a:r>
              <a:rPr lang="tr-TR" b="1"/>
              <a:t>bu açık bağlantının çevresindeki alan yerel olarak ve geçici süreyle Mor Bölge olarak düzenlenir</a:t>
            </a:r>
            <a:r>
              <a:rPr lang="tr-TR"/>
              <a:t>.</a:t>
            </a:r>
          </a:p>
          <a:p>
            <a:pPr marL="0" indent="0">
              <a:buNone/>
            </a:pPr>
            <a:r>
              <a:rPr lang="tr-TR"/>
              <a:t>Mor uyarı levhalarında aşağıdaki kurallar belirtilir: </a:t>
            </a:r>
            <a:br>
              <a:rPr lang="tr-TR"/>
            </a:br>
            <a:r>
              <a:rPr lang="tr-TR"/>
              <a:t> </a:t>
            </a:r>
          </a:p>
          <a:p>
            <a:r>
              <a:rPr lang="tr-TR"/>
              <a:t>Dezenfekte edilmiş çizmeler </a:t>
            </a:r>
          </a:p>
          <a:p>
            <a:r>
              <a:rPr lang="tr-TR"/>
              <a:t>Dezenfekte edilmiş eldivenler </a:t>
            </a:r>
          </a:p>
          <a:p>
            <a:r>
              <a:rPr lang="tr-TR"/>
              <a:t>Bir şey yemek ve içmek yasaktır </a:t>
            </a:r>
          </a:p>
          <a:p>
            <a:r>
              <a:rPr lang="tr-TR"/>
              <a:t>Belirlenen konsantrasyondaki peroksit çözeltisiyle dezenfeksiyon yapın ​ </a:t>
            </a:r>
          </a:p>
          <a:p>
            <a:r>
              <a:rPr lang="tr-TR"/>
              <a:t>Temiz, su itici veya su geçirmez kapüşonlu tulum giyin ​ </a:t>
            </a:r>
          </a:p>
          <a:p>
            <a:r>
              <a:rPr lang="tr-TR"/>
              <a:t>Giysilerinizden herhangi bir nesnenin düşmesini önleyin ​ </a:t>
            </a:r>
          </a:p>
          <a:p>
            <a:endParaRPr lang="nl-NL" dirty="0"/>
          </a:p>
          <a:p>
            <a:pPr marL="0" indent="0">
              <a:buNone/>
            </a:pPr>
            <a:r>
              <a:rPr lang="tr-TR"/>
              <a:t>Mor bölgede açık boru parçaları bulunduğundan ve bunların içine toz girmemesi gerektiğinden, mor bölgenin çevresinde her zaman bir Kırmızı Bölge bulunur. Bu yüzden bu alanda delme, taşlama ve kesme yapılamaz.  </a:t>
            </a:r>
          </a:p>
        </p:txBody>
      </p:sp>
      <p:sp>
        <p:nvSpPr>
          <p:cNvPr id="22" name="Tijdelijke aanduiding voor tekst 21">
            <a:extLst>
              <a:ext uri="{FF2B5EF4-FFF2-40B4-BE49-F238E27FC236}">
                <a16:creationId xmlns:a16="http://schemas.microsoft.com/office/drawing/2014/main" id="{533E20D8-D63B-A463-935C-7CF10136E47D}"/>
              </a:ext>
            </a:extLst>
          </p:cNvPr>
          <p:cNvSpPr>
            <a:spLocks noGrp="1"/>
          </p:cNvSpPr>
          <p:nvPr>
            <p:ph type="body" sz="quarter" idx="18"/>
          </p:nvPr>
        </p:nvSpPr>
        <p:spPr/>
        <p:txBody>
          <a:bodyPr>
            <a:normAutofit fontScale="77500" lnSpcReduction="20000"/>
          </a:bodyPr>
          <a:lstStyle/>
          <a:p>
            <a:r>
              <a:rPr lang="tr-TR"/>
              <a:t>Çalışmalar için oluşturulan hijyen bölgesi</a:t>
            </a:r>
          </a:p>
        </p:txBody>
      </p:sp>
      <p:sp>
        <p:nvSpPr>
          <p:cNvPr id="23" name="Tijdelijke aanduiding voor tekst 22">
            <a:extLst>
              <a:ext uri="{FF2B5EF4-FFF2-40B4-BE49-F238E27FC236}">
                <a16:creationId xmlns:a16="http://schemas.microsoft.com/office/drawing/2014/main" id="{6330D0D7-64B1-E69D-1932-5D4CC38B62B9}"/>
              </a:ext>
            </a:extLst>
          </p:cNvPr>
          <p:cNvSpPr>
            <a:spLocks noGrp="1"/>
          </p:cNvSpPr>
          <p:nvPr>
            <p:ph type="body" sz="quarter" idx="19"/>
          </p:nvPr>
        </p:nvSpPr>
        <p:spPr/>
        <p:txBody>
          <a:bodyPr/>
          <a:lstStyle/>
          <a:p>
            <a:r>
              <a:rPr lang="tr-TR"/>
              <a:t>Bu kurallar her zaman herkes için geçerlidir</a:t>
            </a:r>
          </a:p>
        </p:txBody>
      </p:sp>
      <p:sp>
        <p:nvSpPr>
          <p:cNvPr id="24" name="Tijdelijke aanduiding voor tekst 23">
            <a:extLst>
              <a:ext uri="{FF2B5EF4-FFF2-40B4-BE49-F238E27FC236}">
                <a16:creationId xmlns:a16="http://schemas.microsoft.com/office/drawing/2014/main" id="{A573CD26-B6C3-0A28-16C1-86FD3EC073AD}"/>
              </a:ext>
            </a:extLst>
          </p:cNvPr>
          <p:cNvSpPr>
            <a:spLocks noGrp="1"/>
          </p:cNvSpPr>
          <p:nvPr>
            <p:ph type="body" sz="quarter" idx="20"/>
          </p:nvPr>
        </p:nvSpPr>
        <p:spPr/>
        <p:txBody>
          <a:bodyPr>
            <a:normAutofit/>
          </a:bodyPr>
          <a:lstStyle/>
          <a:p>
            <a:r>
              <a:rPr lang="tr-TR"/>
              <a:t>Olası bir kirlenmeyi derhal denetçiye bildirin</a:t>
            </a:r>
          </a:p>
        </p:txBody>
      </p:sp>
      <p:sp>
        <p:nvSpPr>
          <p:cNvPr id="25" name="Tijdelijke aanduiding voor tekst 24">
            <a:extLst>
              <a:ext uri="{FF2B5EF4-FFF2-40B4-BE49-F238E27FC236}">
                <a16:creationId xmlns:a16="http://schemas.microsoft.com/office/drawing/2014/main" id="{11818ED0-8760-164F-6194-6242813BF59A}"/>
              </a:ext>
            </a:extLst>
          </p:cNvPr>
          <p:cNvSpPr>
            <a:spLocks noGrp="1"/>
          </p:cNvSpPr>
          <p:nvPr>
            <p:ph type="body" sz="quarter" idx="30"/>
          </p:nvPr>
        </p:nvSpPr>
        <p:spPr/>
        <p:txBody>
          <a:bodyPr/>
          <a:lstStyle/>
          <a:p>
            <a:r>
              <a:rPr lang="tr-TR"/>
              <a:t>Bir şey yemek ve içmek yasaktır</a:t>
            </a:r>
          </a:p>
        </p:txBody>
      </p:sp>
      <p:sp>
        <p:nvSpPr>
          <p:cNvPr id="26" name="Tijdelijke aanduiding voor tekst 25">
            <a:extLst>
              <a:ext uri="{FF2B5EF4-FFF2-40B4-BE49-F238E27FC236}">
                <a16:creationId xmlns:a16="http://schemas.microsoft.com/office/drawing/2014/main" id="{72A47B78-C65D-CCDD-6532-185E0EB55483}"/>
              </a:ext>
            </a:extLst>
          </p:cNvPr>
          <p:cNvSpPr>
            <a:spLocks noGrp="1"/>
          </p:cNvSpPr>
          <p:nvPr>
            <p:ph type="body" sz="quarter" idx="31"/>
          </p:nvPr>
        </p:nvSpPr>
        <p:spPr/>
        <p:txBody>
          <a:bodyPr/>
          <a:lstStyle/>
          <a:p>
            <a:r>
              <a:rPr lang="tr-TR"/>
              <a:t>Dezenfekte edilmiş çizmeler</a:t>
            </a:r>
          </a:p>
        </p:txBody>
      </p:sp>
      <p:sp>
        <p:nvSpPr>
          <p:cNvPr id="27" name="Tijdelijke aanduiding voor tekst 26">
            <a:extLst>
              <a:ext uri="{FF2B5EF4-FFF2-40B4-BE49-F238E27FC236}">
                <a16:creationId xmlns:a16="http://schemas.microsoft.com/office/drawing/2014/main" id="{F8BD2896-4224-5A4A-EA6E-D8D2038B2826}"/>
              </a:ext>
            </a:extLst>
          </p:cNvPr>
          <p:cNvSpPr>
            <a:spLocks noGrp="1"/>
          </p:cNvSpPr>
          <p:nvPr>
            <p:ph type="body" sz="quarter" idx="32"/>
          </p:nvPr>
        </p:nvSpPr>
        <p:spPr>
          <a:xfrm>
            <a:off x="9293274" y="2253056"/>
            <a:ext cx="1022876" cy="346477"/>
          </a:xfrm>
        </p:spPr>
        <p:txBody>
          <a:bodyPr/>
          <a:lstStyle/>
          <a:p>
            <a:r>
              <a:rPr lang="tr-TR"/>
              <a:t>Dezenfekte edilmiş eldivenler</a:t>
            </a:r>
          </a:p>
        </p:txBody>
      </p:sp>
      <p:sp>
        <p:nvSpPr>
          <p:cNvPr id="28" name="Tijdelijke aanduiding voor tekst 27">
            <a:extLst>
              <a:ext uri="{FF2B5EF4-FFF2-40B4-BE49-F238E27FC236}">
                <a16:creationId xmlns:a16="http://schemas.microsoft.com/office/drawing/2014/main" id="{077B927E-6E79-D847-8898-2951AB204BA0}"/>
              </a:ext>
            </a:extLst>
          </p:cNvPr>
          <p:cNvSpPr>
            <a:spLocks noGrp="1"/>
          </p:cNvSpPr>
          <p:nvPr>
            <p:ph type="body" sz="quarter" idx="33"/>
          </p:nvPr>
        </p:nvSpPr>
        <p:spPr/>
        <p:txBody>
          <a:bodyPr/>
          <a:lstStyle/>
          <a:p>
            <a:r>
              <a:rPr lang="tr-TR"/>
              <a:t>Temiz, su itici veya su geçirmez kapüşonlu tulum giyin ​</a:t>
            </a:r>
          </a:p>
        </p:txBody>
      </p:sp>
      <p:sp>
        <p:nvSpPr>
          <p:cNvPr id="29" name="Tijdelijke aanduiding voor tekst 28">
            <a:extLst>
              <a:ext uri="{FF2B5EF4-FFF2-40B4-BE49-F238E27FC236}">
                <a16:creationId xmlns:a16="http://schemas.microsoft.com/office/drawing/2014/main" id="{DF8BD078-DCD0-CD98-7549-2692875E5A49}"/>
              </a:ext>
            </a:extLst>
          </p:cNvPr>
          <p:cNvSpPr>
            <a:spLocks noGrp="1"/>
          </p:cNvSpPr>
          <p:nvPr>
            <p:ph type="body" sz="quarter" idx="34"/>
          </p:nvPr>
        </p:nvSpPr>
        <p:spPr>
          <a:xfrm>
            <a:off x="8167670" y="3669908"/>
            <a:ext cx="1172875" cy="403084"/>
          </a:xfrm>
        </p:spPr>
        <p:txBody>
          <a:bodyPr/>
          <a:lstStyle/>
          <a:p>
            <a:r>
              <a:rPr lang="tr-TR" dirty="0"/>
              <a:t>Belirlenen konsantrasyondaki peroksit çözeltisiyle dezenfeksiyon yapın ​</a:t>
            </a:r>
          </a:p>
        </p:txBody>
      </p:sp>
      <p:sp>
        <p:nvSpPr>
          <p:cNvPr id="30" name="Tijdelijke aanduiding voor tekst 29">
            <a:extLst>
              <a:ext uri="{FF2B5EF4-FFF2-40B4-BE49-F238E27FC236}">
                <a16:creationId xmlns:a16="http://schemas.microsoft.com/office/drawing/2014/main" id="{2711E2CC-D58A-2A45-E497-997F39C194AB}"/>
              </a:ext>
            </a:extLst>
          </p:cNvPr>
          <p:cNvSpPr>
            <a:spLocks noGrp="1"/>
          </p:cNvSpPr>
          <p:nvPr>
            <p:ph type="body" sz="quarter" idx="35"/>
          </p:nvPr>
        </p:nvSpPr>
        <p:spPr/>
        <p:txBody>
          <a:bodyPr/>
          <a:lstStyle/>
          <a:p>
            <a:r>
              <a:rPr lang="tr-TR"/>
              <a:t>Kıyafetlerinizden düşebilecek nesneler bulundurmayın</a:t>
            </a:r>
          </a:p>
        </p:txBody>
      </p:sp>
      <p:pic>
        <p:nvPicPr>
          <p:cNvPr id="2" name="2026-07-21_024_TUR.mp3">
            <a:hlinkClick r:id="" action="ppaction://media"/>
            <a:extLst>
              <a:ext uri="{FF2B5EF4-FFF2-40B4-BE49-F238E27FC236}">
                <a16:creationId xmlns:a16="http://schemas.microsoft.com/office/drawing/2014/main" id="{D3669E7C-7D90-4263-A9D8-3EA45EE2A4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76675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6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AA5C7A38-6862-9CD8-9735-53586A334F49}"/>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a:stretch>
            <a:fillRect/>
          </a:stretch>
        </p:blipFill>
        <p:spPr>
          <a:prstGeom prst="rect">
            <a:avLst/>
          </a:prstGeom>
        </p:spPr>
      </p:pic>
      <p:sp>
        <p:nvSpPr>
          <p:cNvPr id="3" name="Tijdelijke aanduiding voor tekst 2">
            <a:extLst>
              <a:ext uri="{FF2B5EF4-FFF2-40B4-BE49-F238E27FC236}">
                <a16:creationId xmlns:a16="http://schemas.microsoft.com/office/drawing/2014/main" id="{1C4A77DF-7867-AD44-6E6A-D1163A92089E}"/>
              </a:ext>
            </a:extLst>
          </p:cNvPr>
          <p:cNvSpPr>
            <a:spLocks noGrp="1" noRot="1" noMove="1" noResize="1" noEditPoints="1" noAdjustHandles="1" noChangeArrowheads="1" noChangeShapeType="1"/>
          </p:cNvSpPr>
          <p:nvPr>
            <p:ph type="body" sz="quarter" idx="19"/>
          </p:nvPr>
        </p:nvSpPr>
        <p:spPr/>
        <p:txBody>
          <a:bodyPr/>
          <a:lstStyle/>
          <a:p>
            <a:r>
              <a:rPr lang="tr-TR"/>
              <a:t>Kısaca tekrar edelim</a:t>
            </a:r>
          </a:p>
        </p:txBody>
      </p:sp>
    </p:spTree>
    <p:extLst>
      <p:ext uri="{BB962C8B-B14F-4D97-AF65-F5344CB8AC3E}">
        <p14:creationId xmlns:p14="http://schemas.microsoft.com/office/powerpoint/2010/main" val="1394528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C107-AD7F-2977-7299-8A4CDD7B8E7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291FBA4-0529-77AF-A13B-E087131E4428}"/>
              </a:ext>
            </a:extLst>
          </p:cNvPr>
          <p:cNvSpPr>
            <a:spLocks noGrp="1" noRot="1" noMove="1" noResize="1" noEditPoints="1" noAdjustHandles="1" noChangeArrowheads="1" noChangeShapeType="1"/>
          </p:cNvSpPr>
          <p:nvPr>
            <p:ph type="body" sz="quarter" idx="16"/>
          </p:nvPr>
        </p:nvSpPr>
        <p:spPr/>
        <p:txBody>
          <a:bodyPr/>
          <a:lstStyle/>
          <a:p>
            <a:r>
              <a:rPr lang="tr-TR"/>
              <a:t>Arıtma tesislerindeki kategori sınıflandırması: mavi, turuncu ve kırmızı</a:t>
            </a:r>
          </a:p>
        </p:txBody>
      </p:sp>
      <p:sp>
        <p:nvSpPr>
          <p:cNvPr id="3" name="Tijdelijke aanduiding voor tekst 2">
            <a:extLst>
              <a:ext uri="{FF2B5EF4-FFF2-40B4-BE49-F238E27FC236}">
                <a16:creationId xmlns:a16="http://schemas.microsoft.com/office/drawing/2014/main" id="{1F1A8A0E-45C6-74C2-306D-716403061F3B}"/>
              </a:ext>
            </a:extLst>
          </p:cNvPr>
          <p:cNvSpPr>
            <a:spLocks noGrp="1" noRot="1" noMove="1" noResize="1" noEditPoints="1" noAdjustHandles="1" noChangeArrowheads="1" noChangeShapeType="1"/>
          </p:cNvSpPr>
          <p:nvPr>
            <p:ph type="body" sz="quarter" idx="17"/>
          </p:nvPr>
        </p:nvSpPr>
        <p:spPr/>
        <p:txBody>
          <a:bodyPr/>
          <a:lstStyle/>
          <a:p>
            <a:pPr marL="0" indent="0">
              <a:buNone/>
            </a:pPr>
            <a:endParaRPr lang="nl-NL"/>
          </a:p>
          <a:p>
            <a:pPr marL="0" indent="0">
              <a:buNone/>
            </a:pPr>
            <a:r>
              <a:rPr lang="tr-TR"/>
              <a:t>Arıtma aşamaları 3 kategoriye ayrılır:</a:t>
            </a:r>
          </a:p>
          <a:p>
            <a:endParaRPr lang="nl-NL"/>
          </a:p>
        </p:txBody>
      </p:sp>
      <p:sp>
        <p:nvSpPr>
          <p:cNvPr id="4" name="Tijdelijke aanduiding voor tekst 3">
            <a:extLst>
              <a:ext uri="{FF2B5EF4-FFF2-40B4-BE49-F238E27FC236}">
                <a16:creationId xmlns:a16="http://schemas.microsoft.com/office/drawing/2014/main" id="{4944A8FC-A7D2-6C90-C1B3-099A9A6A7D4A}"/>
              </a:ext>
            </a:extLst>
          </p:cNvPr>
          <p:cNvSpPr>
            <a:spLocks noGrp="1" noRot="1" noMove="1" noResize="1" noEditPoints="1" noAdjustHandles="1" noChangeArrowheads="1" noChangeShapeType="1"/>
          </p:cNvSpPr>
          <p:nvPr>
            <p:ph type="body" sz="quarter" idx="10"/>
          </p:nvPr>
        </p:nvSpPr>
        <p:spPr/>
        <p:txBody>
          <a:bodyPr/>
          <a:lstStyle/>
          <a:p>
            <a:r>
              <a:rPr lang="tr-TR" b="1"/>
              <a:t>Mavi kategori</a:t>
            </a:r>
          </a:p>
          <a:p>
            <a:r>
              <a:rPr lang="tr-TR"/>
              <a:t>Ham su; henüz dezenfekte edilmemiştir</a:t>
            </a:r>
          </a:p>
        </p:txBody>
      </p:sp>
      <p:sp>
        <p:nvSpPr>
          <p:cNvPr id="5" name="Tijdelijke aanduiding voor tekst 4">
            <a:extLst>
              <a:ext uri="{FF2B5EF4-FFF2-40B4-BE49-F238E27FC236}">
                <a16:creationId xmlns:a16="http://schemas.microsoft.com/office/drawing/2014/main" id="{8C87B7BE-B8E7-9084-9820-DAACEC42F84B}"/>
              </a:ext>
            </a:extLst>
          </p:cNvPr>
          <p:cNvSpPr>
            <a:spLocks noGrp="1" noRot="1" noMove="1" noResize="1" noEditPoints="1" noAdjustHandles="1" noChangeArrowheads="1" noChangeShapeType="1"/>
          </p:cNvSpPr>
          <p:nvPr>
            <p:ph type="body" sz="quarter" idx="11"/>
          </p:nvPr>
        </p:nvSpPr>
        <p:spPr/>
        <p:txBody>
          <a:bodyPr/>
          <a:lstStyle/>
          <a:p>
            <a:r>
              <a:rPr lang="tr-TR" b="1"/>
              <a:t>Turuncu kategori</a:t>
            </a:r>
          </a:p>
          <a:p>
            <a:r>
              <a:rPr lang="tr-TR"/>
              <a:t>Belirli bir düzeyde dezenfeksiyondan geçmiştir</a:t>
            </a:r>
          </a:p>
        </p:txBody>
      </p:sp>
      <p:sp>
        <p:nvSpPr>
          <p:cNvPr id="6" name="Tijdelijke aanduiding voor tekst 5">
            <a:extLst>
              <a:ext uri="{FF2B5EF4-FFF2-40B4-BE49-F238E27FC236}">
                <a16:creationId xmlns:a16="http://schemas.microsoft.com/office/drawing/2014/main" id="{367603D4-5CED-D1A6-F4DB-264365ACAEFE}"/>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tr-TR" b="1"/>
              <a:t>Kırmızı kategori</a:t>
            </a:r>
          </a:p>
          <a:p>
            <a:r>
              <a:rPr lang="tr-TR">
                <a:latin typeface="Segoe UI"/>
                <a:cs typeface="Segoe UI"/>
              </a:rPr>
              <a:t>Ana dezenfeksiyondan geçmiş veya içme suyu kalitesindedir</a:t>
            </a:r>
          </a:p>
        </p:txBody>
      </p:sp>
      <p:pic>
        <p:nvPicPr>
          <p:cNvPr id="8" name="2026-07-21_026_TUR.mp3">
            <a:hlinkClick r:id="" action="ppaction://media"/>
            <a:extLst>
              <a:ext uri="{FF2B5EF4-FFF2-40B4-BE49-F238E27FC236}">
                <a16:creationId xmlns:a16="http://schemas.microsoft.com/office/drawing/2014/main" id="{2AE4DD20-3066-70F4-AC5D-C97E15C4DE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167053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7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41AE-82E1-E8F4-7C84-866F3CD0B3B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45903C-DB8C-ED84-2991-6010CAB1F894}"/>
              </a:ext>
            </a:extLst>
          </p:cNvPr>
          <p:cNvSpPr>
            <a:spLocks noGrp="1" noRot="1" noMove="1" noResize="1" noEditPoints="1" noAdjustHandles="1" noChangeArrowheads="1" noChangeShapeType="1"/>
          </p:cNvSpPr>
          <p:nvPr>
            <p:ph type="body" sz="quarter" idx="10"/>
          </p:nvPr>
        </p:nvSpPr>
        <p:spPr/>
        <p:txBody>
          <a:bodyPr/>
          <a:lstStyle/>
          <a:p>
            <a:r>
              <a:rPr lang="tr-TR"/>
              <a:t>Ham su, arıtılmamıştır</a:t>
            </a:r>
          </a:p>
          <a:p>
            <a:r>
              <a:rPr lang="tr-TR"/>
              <a:t>Örnekler: havuzlar, su alma kanalları, ham su elekleri</a:t>
            </a:r>
          </a:p>
          <a:p>
            <a:r>
              <a:rPr lang="tr-TR"/>
              <a:t>Çalışmanın ardından </a:t>
            </a:r>
            <a:r>
              <a:rPr lang="tr-TR" b="1"/>
              <a:t>dezenfeksiyon yapılmaz</a:t>
            </a:r>
          </a:p>
          <a:p>
            <a:r>
              <a:rPr lang="tr-TR"/>
              <a:t>Numune alınarak kontrol yapılmaz</a:t>
            </a:r>
          </a:p>
          <a:p>
            <a:r>
              <a:rPr lang="tr-TR"/>
              <a:t>Tesis </a:t>
            </a:r>
            <a:r>
              <a:rPr lang="tr-TR" b="1"/>
              <a:t>derhal yeniden kullanıma alınabilir</a:t>
            </a:r>
          </a:p>
        </p:txBody>
      </p:sp>
      <p:sp>
        <p:nvSpPr>
          <p:cNvPr id="3" name="Tijdelijke aanduiding voor tekst 2">
            <a:extLst>
              <a:ext uri="{FF2B5EF4-FFF2-40B4-BE49-F238E27FC236}">
                <a16:creationId xmlns:a16="http://schemas.microsoft.com/office/drawing/2014/main" id="{C4F1DFA5-CA80-98F2-7A4B-A50587F1189A}"/>
              </a:ext>
            </a:extLst>
          </p:cNvPr>
          <p:cNvSpPr>
            <a:spLocks noGrp="1" noRot="1" noMove="1" noResize="1" noEditPoints="1" noAdjustHandles="1" noChangeArrowheads="1" noChangeShapeType="1"/>
          </p:cNvSpPr>
          <p:nvPr>
            <p:ph type="body" sz="quarter" idx="11"/>
          </p:nvPr>
        </p:nvSpPr>
        <p:spPr/>
        <p:txBody>
          <a:bodyPr/>
          <a:lstStyle/>
          <a:p>
            <a:r>
              <a:rPr lang="tr-TR"/>
              <a:t>Kısmen arıtılmış su</a:t>
            </a:r>
          </a:p>
          <a:p>
            <a:r>
              <a:rPr lang="tr-TR"/>
              <a:t>Örnekler: koagülasyon, sedimentasyon</a:t>
            </a:r>
          </a:p>
          <a:p>
            <a:r>
              <a:rPr lang="tr-TR"/>
              <a:t>Çalışmadan </a:t>
            </a:r>
            <a:r>
              <a:rPr lang="tr-TR" b="1"/>
              <a:t>sonra dezenfeksiyon</a:t>
            </a:r>
          </a:p>
          <a:p>
            <a:r>
              <a:rPr lang="tr-TR" b="1"/>
              <a:t>Sonrasında</a:t>
            </a:r>
            <a:r>
              <a:rPr lang="tr-TR"/>
              <a:t> numune alınarak yapılan </a:t>
            </a:r>
            <a:r>
              <a:rPr lang="tr-TR" b="1"/>
              <a:t>kontrol</a:t>
            </a:r>
          </a:p>
          <a:p>
            <a:r>
              <a:rPr lang="tr-TR"/>
              <a:t>Tesis </a:t>
            </a:r>
            <a:r>
              <a:rPr lang="tr-TR" b="1"/>
              <a:t>derhal yeniden kullanıma alınabilir</a:t>
            </a:r>
          </a:p>
        </p:txBody>
      </p:sp>
      <p:sp>
        <p:nvSpPr>
          <p:cNvPr id="4" name="Tijdelijke aanduiding voor tekst 3">
            <a:extLst>
              <a:ext uri="{FF2B5EF4-FFF2-40B4-BE49-F238E27FC236}">
                <a16:creationId xmlns:a16="http://schemas.microsoft.com/office/drawing/2014/main" id="{94E65FA5-2A26-B89F-305C-3399CBFAC489}"/>
              </a:ext>
            </a:extLst>
          </p:cNvPr>
          <p:cNvSpPr>
            <a:spLocks noGrp="1" noRot="1" noMove="1" noResize="1" noEditPoints="1" noAdjustHandles="1" noChangeArrowheads="1" noChangeShapeType="1"/>
          </p:cNvSpPr>
          <p:nvPr>
            <p:ph type="body" sz="quarter" idx="12"/>
          </p:nvPr>
        </p:nvSpPr>
        <p:spPr/>
        <p:txBody>
          <a:bodyPr>
            <a:normAutofit lnSpcReduction="10000"/>
          </a:bodyPr>
          <a:lstStyle/>
          <a:p>
            <a:r>
              <a:rPr lang="tr-TR"/>
              <a:t>Son arıtma aşaması veya hâlihazırda içme suyu niteliğindeki su</a:t>
            </a:r>
          </a:p>
          <a:p>
            <a:r>
              <a:rPr lang="tr-TR"/>
              <a:t>Örnekler: İçme suyu depoları, PWN'nin tüm dağıtım şebekesi</a:t>
            </a:r>
          </a:p>
          <a:p>
            <a:r>
              <a:rPr lang="tr-TR"/>
              <a:t>Çalışmadan </a:t>
            </a:r>
            <a:r>
              <a:rPr lang="tr-TR" b="1"/>
              <a:t>sonra dezenfeksiyon</a:t>
            </a:r>
          </a:p>
          <a:p>
            <a:r>
              <a:rPr lang="tr-TR" b="1"/>
              <a:t>Sonrasında</a:t>
            </a:r>
            <a:r>
              <a:rPr lang="tr-TR"/>
              <a:t> numune alınarak yapılan </a:t>
            </a:r>
            <a:r>
              <a:rPr lang="tr-TR" b="1"/>
              <a:t>kontrol</a:t>
            </a:r>
          </a:p>
          <a:p>
            <a:r>
              <a:rPr lang="tr-TR"/>
              <a:t>Tesis, ancak </a:t>
            </a:r>
            <a:r>
              <a:rPr lang="tr-TR" b="1"/>
              <a:t>numune sonuçları onaylandıktan sonra</a:t>
            </a:r>
            <a:r>
              <a:rPr lang="tr-TR"/>
              <a:t> </a:t>
            </a:r>
            <a:r>
              <a:rPr lang="tr-TR" b="1"/>
              <a:t>kullanılabilir</a:t>
            </a:r>
          </a:p>
        </p:txBody>
      </p:sp>
      <p:sp>
        <p:nvSpPr>
          <p:cNvPr id="5" name="Tijdelijke aanduiding voor tekst 4">
            <a:extLst>
              <a:ext uri="{FF2B5EF4-FFF2-40B4-BE49-F238E27FC236}">
                <a16:creationId xmlns:a16="http://schemas.microsoft.com/office/drawing/2014/main" id="{000A84F5-45FE-5AE1-3503-8E414963C20C}"/>
              </a:ext>
            </a:extLst>
          </p:cNvPr>
          <p:cNvSpPr>
            <a:spLocks noGrp="1" noRot="1" noMove="1" noResize="1" noEditPoints="1" noAdjustHandles="1" noChangeArrowheads="1" noChangeShapeType="1"/>
          </p:cNvSpPr>
          <p:nvPr>
            <p:ph type="body" sz="quarter" idx="13"/>
          </p:nvPr>
        </p:nvSpPr>
        <p:spPr/>
        <p:txBody>
          <a:bodyPr/>
          <a:lstStyle/>
          <a:p>
            <a:r>
              <a:rPr lang="tr-TR"/>
              <a:t>Mavi kategori</a:t>
            </a:r>
          </a:p>
        </p:txBody>
      </p:sp>
      <p:sp>
        <p:nvSpPr>
          <p:cNvPr id="6" name="Tijdelijke aanduiding voor tekst 5">
            <a:extLst>
              <a:ext uri="{FF2B5EF4-FFF2-40B4-BE49-F238E27FC236}">
                <a16:creationId xmlns:a16="http://schemas.microsoft.com/office/drawing/2014/main" id="{01902D17-05FF-9212-2962-E89F32DBA627}"/>
              </a:ext>
            </a:extLst>
          </p:cNvPr>
          <p:cNvSpPr>
            <a:spLocks noGrp="1" noRot="1" noMove="1" noResize="1" noEditPoints="1" noAdjustHandles="1" noChangeArrowheads="1" noChangeShapeType="1"/>
          </p:cNvSpPr>
          <p:nvPr>
            <p:ph type="body" sz="quarter" idx="14"/>
          </p:nvPr>
        </p:nvSpPr>
        <p:spPr/>
        <p:txBody>
          <a:bodyPr/>
          <a:lstStyle/>
          <a:p>
            <a:r>
              <a:rPr lang="tr-TR"/>
              <a:t>Turuncu kategori</a:t>
            </a:r>
          </a:p>
        </p:txBody>
      </p:sp>
      <p:sp>
        <p:nvSpPr>
          <p:cNvPr id="7" name="Tijdelijke aanduiding voor tekst 6">
            <a:extLst>
              <a:ext uri="{FF2B5EF4-FFF2-40B4-BE49-F238E27FC236}">
                <a16:creationId xmlns:a16="http://schemas.microsoft.com/office/drawing/2014/main" id="{FFDAA5D2-3AFF-6AB4-71A5-BB305C3AA39E}"/>
              </a:ext>
            </a:extLst>
          </p:cNvPr>
          <p:cNvSpPr>
            <a:spLocks noGrp="1" noRot="1" noMove="1" noResize="1" noEditPoints="1" noAdjustHandles="1" noChangeArrowheads="1" noChangeShapeType="1"/>
          </p:cNvSpPr>
          <p:nvPr>
            <p:ph type="body" sz="quarter" idx="15"/>
          </p:nvPr>
        </p:nvSpPr>
        <p:spPr/>
        <p:txBody>
          <a:bodyPr/>
          <a:lstStyle/>
          <a:p>
            <a:r>
              <a:rPr lang="tr-TR"/>
              <a:t>Kırmızı kategori</a:t>
            </a:r>
          </a:p>
        </p:txBody>
      </p:sp>
      <p:pic>
        <p:nvPicPr>
          <p:cNvPr id="8" name="2026-07-21_027_TUR.mp3">
            <a:hlinkClick r:id="" action="ppaction://media"/>
            <a:extLst>
              <a:ext uri="{FF2B5EF4-FFF2-40B4-BE49-F238E27FC236}">
                <a16:creationId xmlns:a16="http://schemas.microsoft.com/office/drawing/2014/main" id="{FAFC2153-C680-F019-33BE-2B061F61CA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63723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77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96AC-3198-7F15-CD9E-9437CE7E762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6509DBA-0C4F-7061-6269-499D75BC0FF6}"/>
              </a:ext>
            </a:extLst>
          </p:cNvPr>
          <p:cNvSpPr>
            <a:spLocks noGrp="1"/>
          </p:cNvSpPr>
          <p:nvPr>
            <p:ph type="body" sz="quarter" idx="16"/>
          </p:nvPr>
        </p:nvSpPr>
        <p:spPr/>
        <p:txBody>
          <a:bodyPr/>
          <a:lstStyle/>
          <a:p>
            <a:r>
              <a:rPr lang="tr-TR"/>
              <a:t>PWN'de hijyenik bölgeler kullanılır. Bu bölgeleri yeşil, kırmızı veya mor renkli levhalardan tanıyabilirsiniz.  </a:t>
            </a:r>
          </a:p>
          <a:p>
            <a:endParaRPr lang="nl-NL"/>
          </a:p>
        </p:txBody>
      </p:sp>
      <p:pic>
        <p:nvPicPr>
          <p:cNvPr id="9" name="Afbeelding 8">
            <a:extLst>
              <a:ext uri="{FF2B5EF4-FFF2-40B4-BE49-F238E27FC236}">
                <a16:creationId xmlns:a16="http://schemas.microsoft.com/office/drawing/2014/main" id="{B0D9AE9B-0ECF-F218-5967-61D2F98E60ED}"/>
              </a:ext>
            </a:extLst>
          </p:cNvPr>
          <p:cNvPicPr>
            <a:picLocks noChangeAspect="1"/>
          </p:cNvPicPr>
          <p:nvPr/>
        </p:nvPicPr>
        <p:blipFill>
          <a:blip r:embed="rId5"/>
          <a:stretch>
            <a:fillRect/>
          </a:stretch>
        </p:blipFill>
        <p:spPr>
          <a:xfrm>
            <a:off x="1346926" y="2011680"/>
            <a:ext cx="2543424" cy="3854701"/>
          </a:xfrm>
          <a:prstGeom prst="rect">
            <a:avLst/>
          </a:prstGeom>
        </p:spPr>
      </p:pic>
      <p:pic>
        <p:nvPicPr>
          <p:cNvPr id="11" name="Afbeelding 10">
            <a:extLst>
              <a:ext uri="{FF2B5EF4-FFF2-40B4-BE49-F238E27FC236}">
                <a16:creationId xmlns:a16="http://schemas.microsoft.com/office/drawing/2014/main" id="{91DF64C5-956C-95F1-71A5-47412ECCD3C3}"/>
              </a:ext>
            </a:extLst>
          </p:cNvPr>
          <p:cNvPicPr>
            <a:picLocks noChangeAspect="1"/>
          </p:cNvPicPr>
          <p:nvPr/>
        </p:nvPicPr>
        <p:blipFill>
          <a:blip r:embed="rId6"/>
          <a:stretch>
            <a:fillRect/>
          </a:stretch>
        </p:blipFill>
        <p:spPr>
          <a:xfrm>
            <a:off x="4739138" y="2011680"/>
            <a:ext cx="2579333" cy="3854701"/>
          </a:xfrm>
          <a:prstGeom prst="rect">
            <a:avLst/>
          </a:prstGeom>
        </p:spPr>
      </p:pic>
      <p:pic>
        <p:nvPicPr>
          <p:cNvPr id="15" name="Afbeelding 14">
            <a:extLst>
              <a:ext uri="{FF2B5EF4-FFF2-40B4-BE49-F238E27FC236}">
                <a16:creationId xmlns:a16="http://schemas.microsoft.com/office/drawing/2014/main" id="{A4FA2871-883F-9DC7-4EEF-9C30AF0A85DA}"/>
              </a:ext>
            </a:extLst>
          </p:cNvPr>
          <p:cNvPicPr>
            <a:picLocks noChangeAspect="1"/>
          </p:cNvPicPr>
          <p:nvPr/>
        </p:nvPicPr>
        <p:blipFill>
          <a:blip r:embed="rId7"/>
          <a:stretch>
            <a:fillRect/>
          </a:stretch>
        </p:blipFill>
        <p:spPr>
          <a:xfrm>
            <a:off x="8167259" y="2011679"/>
            <a:ext cx="2510965" cy="3854701"/>
          </a:xfrm>
          <a:prstGeom prst="rect">
            <a:avLst/>
          </a:prstGeom>
        </p:spPr>
      </p:pic>
      <p:pic>
        <p:nvPicPr>
          <p:cNvPr id="2" name="2026-07-21_028_TUR.mp3">
            <a:hlinkClick r:id="" action="ppaction://media"/>
            <a:extLst>
              <a:ext uri="{FF2B5EF4-FFF2-40B4-BE49-F238E27FC236}">
                <a16:creationId xmlns:a16="http://schemas.microsoft.com/office/drawing/2014/main" id="{24E90A04-E780-9E92-DB16-0F78CAD688B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88" y="3175"/>
            <a:ext cx="812800" cy="812800"/>
          </a:xfrm>
          <a:prstGeom prst="rect">
            <a:avLst/>
          </a:prstGeom>
        </p:spPr>
      </p:pic>
    </p:spTree>
    <p:extLst>
      <p:ext uri="{BB962C8B-B14F-4D97-AF65-F5344CB8AC3E}">
        <p14:creationId xmlns:p14="http://schemas.microsoft.com/office/powerpoint/2010/main" val="109153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9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2E88-57A7-2261-C14F-4C57F4FF3F7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03B3FDE-8F96-9505-8A2B-1D87E6D7AF03}"/>
              </a:ext>
            </a:extLst>
          </p:cNvPr>
          <p:cNvSpPr>
            <a:spLocks noGrp="1"/>
          </p:cNvSpPr>
          <p:nvPr>
            <p:ph type="body" sz="quarter" idx="17"/>
          </p:nvPr>
        </p:nvSpPr>
        <p:spPr/>
        <p:txBody>
          <a:bodyPr lIns="91440" tIns="45720" rIns="91440" bIns="45720" anchor="ctr" anchorCtr="0">
            <a:normAutofit lnSpcReduction="10000"/>
          </a:bodyPr>
          <a:lstStyle/>
          <a:p>
            <a:pPr algn="ctr"/>
            <a:r>
              <a:rPr lang="tr-TR" sz="4800" b="1">
                <a:latin typeface="Segoe UI"/>
                <a:cs typeface="Segoe UI"/>
              </a:rPr>
              <a:t>Temiz ve hijyen kurallarına uygun çalışın. Böylece işinizin tesliminde gereksiz gecikmeleri önlemiş olursunuz.</a:t>
            </a:r>
          </a:p>
          <a:p>
            <a:pPr algn="ctr"/>
            <a:endParaRPr lang="nl-NL" sz="4000" b="1"/>
          </a:p>
          <a:p>
            <a:pPr algn="ctr"/>
            <a:r>
              <a:rPr lang="tr-TR" sz="3600">
                <a:latin typeface="Segoe UI"/>
                <a:cs typeface="Segoe UI"/>
              </a:rPr>
              <a:t>Olumsuz sonuç, çalışmaların gecikmesi anlamına gelir</a:t>
            </a:r>
          </a:p>
        </p:txBody>
      </p:sp>
      <p:pic>
        <p:nvPicPr>
          <p:cNvPr id="3" name="2026-07-21_029_TUR.mp3">
            <a:hlinkClick r:id="" action="ppaction://media"/>
            <a:extLst>
              <a:ext uri="{FF2B5EF4-FFF2-40B4-BE49-F238E27FC236}">
                <a16:creationId xmlns:a16="http://schemas.microsoft.com/office/drawing/2014/main" id="{AD3B81F2-6461-9747-C426-7496879D22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1474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DE01-29D7-E5DF-3AAA-FBF7869C7F4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7CCFF5-AD28-CB0F-3356-B957A450FA4E}"/>
              </a:ext>
            </a:extLst>
          </p:cNvPr>
          <p:cNvSpPr>
            <a:spLocks noGrp="1" noRot="1" noMove="1" noResize="1" noEditPoints="1" noAdjustHandles="1" noChangeArrowheads="1" noChangeShapeType="1"/>
          </p:cNvSpPr>
          <p:nvPr>
            <p:ph type="body" sz="quarter" idx="16"/>
          </p:nvPr>
        </p:nvSpPr>
        <p:spPr/>
        <p:txBody>
          <a:bodyPr/>
          <a:lstStyle/>
          <a:p>
            <a:r>
              <a:rPr lang="tr-TR"/>
              <a:t>Bu eğitim neden gerekli?</a:t>
            </a:r>
          </a:p>
        </p:txBody>
      </p:sp>
      <p:sp>
        <p:nvSpPr>
          <p:cNvPr id="3" name="Tijdelijke aanduiding voor tekst 2">
            <a:extLst>
              <a:ext uri="{FF2B5EF4-FFF2-40B4-BE49-F238E27FC236}">
                <a16:creationId xmlns:a16="http://schemas.microsoft.com/office/drawing/2014/main" id="{14FC897E-19AA-9C3B-9BF6-C68999444088}"/>
              </a:ext>
            </a:extLst>
          </p:cNvPr>
          <p:cNvSpPr>
            <a:spLocks noGrp="1" noRot="1" noMove="1" noResize="1" noEditPoints="1" noAdjustHandles="1" noChangeArrowheads="1" noChangeShapeType="1"/>
          </p:cNvSpPr>
          <p:nvPr>
            <p:ph type="body" sz="quarter" idx="17"/>
          </p:nvPr>
        </p:nvSpPr>
        <p:spPr/>
        <p:txBody>
          <a:bodyPr/>
          <a:lstStyle/>
          <a:p>
            <a:r>
              <a:rPr lang="tr-TR" b="1"/>
              <a:t>Temiz içme suyu hayati önem taşır</a:t>
            </a:r>
          </a:p>
          <a:p>
            <a:pPr marL="0" indent="0">
              <a:buNone/>
            </a:pPr>
            <a:endParaRPr lang="nl-NL"/>
          </a:p>
          <a:p>
            <a:r>
              <a:rPr lang="tr-TR"/>
              <a:t>825.000 bağlantı noktası (haneler ve işletmeler) </a:t>
            </a:r>
            <a:r>
              <a:rPr lang="tr-TR" b="1"/>
              <a:t>her gün PWN'nin sağladığı suyu</a:t>
            </a:r>
            <a:r>
              <a:rPr lang="tr-TR"/>
              <a:t> kullanmaktadır</a:t>
            </a:r>
          </a:p>
          <a:p>
            <a:pPr marL="0" indent="0">
              <a:buNone/>
            </a:pPr>
            <a:endParaRPr lang="nl-NL"/>
          </a:p>
          <a:p>
            <a:r>
              <a:rPr lang="tr-TR"/>
              <a:t>Bir (arıtma) tesisinde meydana gelebilecek bir kirlenme çok sayıda insanı etkiler</a:t>
            </a:r>
          </a:p>
          <a:p>
            <a:endParaRPr lang="nl-NL"/>
          </a:p>
          <a:p>
            <a:r>
              <a:rPr lang="tr-TR"/>
              <a:t>Hijyenik çalışmak </a:t>
            </a:r>
            <a:r>
              <a:rPr lang="tr-TR" b="1"/>
              <a:t>mutlak bir zorunluluktur</a:t>
            </a:r>
          </a:p>
        </p:txBody>
      </p:sp>
      <p:pic>
        <p:nvPicPr>
          <p:cNvPr id="6" name="Tijdelijke aanduiding voor afbeelding 5">
            <a:extLst>
              <a:ext uri="{FF2B5EF4-FFF2-40B4-BE49-F238E27FC236}">
                <a16:creationId xmlns:a16="http://schemas.microsoft.com/office/drawing/2014/main" id="{9164882C-01DB-E01B-27B5-5BC6026CBEC5}"/>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03_TUR.mp3">
            <a:hlinkClick r:id="" action="ppaction://media"/>
            <a:extLst>
              <a:ext uri="{FF2B5EF4-FFF2-40B4-BE49-F238E27FC236}">
                <a16:creationId xmlns:a16="http://schemas.microsoft.com/office/drawing/2014/main" id="{1CBF0815-5836-B417-A085-0D39375AF2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79566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6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21D4306-5BEE-CCEE-9EDE-3E363BE51972}"/>
              </a:ext>
            </a:extLst>
          </p:cNvPr>
          <p:cNvSpPr>
            <a:spLocks noGrp="1"/>
          </p:cNvSpPr>
          <p:nvPr>
            <p:ph type="body" sz="quarter" idx="17"/>
          </p:nvPr>
        </p:nvSpPr>
        <p:spPr/>
        <p:txBody>
          <a:bodyPr lIns="91440" tIns="45720" rIns="91440" bIns="45720" anchor="ctr" anchorCtr="0">
            <a:normAutofit/>
          </a:bodyPr>
          <a:lstStyle/>
          <a:p>
            <a:pPr algn="ctr"/>
            <a:r>
              <a:rPr lang="tr-TR">
                <a:solidFill>
                  <a:srgbClr val="FFFFFF"/>
                </a:solidFill>
                <a:latin typeface="Segoe UI"/>
                <a:cs typeface="Segoe UI"/>
              </a:rPr>
              <a:t>Kuralların tekrarlayan bir şekilde ihlal edilmesi hâlinde çalışma alanına girişiniz engellenebilir. </a:t>
            </a:r>
          </a:p>
          <a:p>
            <a:pPr algn="ctr"/>
            <a:endParaRPr lang="nl-NL" dirty="0">
              <a:solidFill>
                <a:srgbClr val="FFFFFF"/>
              </a:solidFill>
              <a:latin typeface="Segoe UI"/>
              <a:cs typeface="Segoe UI"/>
            </a:endParaRPr>
          </a:p>
          <a:p>
            <a:pPr algn="ctr"/>
            <a:r>
              <a:rPr lang="tr-TR"/>
              <a:t>Öneri ve iyileştirme fikirlerine açığız. </a:t>
            </a:r>
          </a:p>
          <a:p>
            <a:endParaRPr lang="nl-NL" dirty="0"/>
          </a:p>
        </p:txBody>
      </p:sp>
      <p:pic>
        <p:nvPicPr>
          <p:cNvPr id="3" name="2026-07-21_030_TUR.mp3">
            <a:hlinkClick r:id="" action="ppaction://media"/>
            <a:extLst>
              <a:ext uri="{FF2B5EF4-FFF2-40B4-BE49-F238E27FC236}">
                <a16:creationId xmlns:a16="http://schemas.microsoft.com/office/drawing/2014/main" id="{C88F28AB-F494-1A61-3983-B6D5BBA232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24584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1589-D7B3-5D4E-27E2-7FD2A6CC605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85A2620-E47B-69F1-A05C-780DD745FBE2}"/>
              </a:ext>
            </a:extLst>
          </p:cNvPr>
          <p:cNvSpPr>
            <a:spLocks noGrp="1" noRot="1" noMove="1" noResize="1" noEditPoints="1" noAdjustHandles="1" noChangeArrowheads="1" noChangeShapeType="1"/>
          </p:cNvSpPr>
          <p:nvPr>
            <p:ph type="body" sz="quarter" idx="16"/>
          </p:nvPr>
        </p:nvSpPr>
        <p:spPr/>
        <p:txBody>
          <a:bodyPr/>
          <a:lstStyle/>
          <a:p>
            <a:r>
              <a:rPr lang="tr-TR"/>
              <a:t>Temiz ve güvenli bir çalışma ortamını birlikte sağlarız</a:t>
            </a:r>
          </a:p>
          <a:p>
            <a:endParaRPr lang="nl-NL"/>
          </a:p>
        </p:txBody>
      </p:sp>
      <p:sp>
        <p:nvSpPr>
          <p:cNvPr id="4" name="Tijdelijke aanduiding voor tekst 3">
            <a:extLst>
              <a:ext uri="{FF2B5EF4-FFF2-40B4-BE49-F238E27FC236}">
                <a16:creationId xmlns:a16="http://schemas.microsoft.com/office/drawing/2014/main" id="{BFB75FFB-9F04-FCF8-F142-1C040E2D93A7}"/>
              </a:ext>
            </a:extLst>
          </p:cNvPr>
          <p:cNvSpPr>
            <a:spLocks noGrp="1"/>
          </p:cNvSpPr>
          <p:nvPr>
            <p:ph type="body" sz="quarter" idx="17"/>
          </p:nvPr>
        </p:nvSpPr>
        <p:spPr/>
        <p:txBody>
          <a:bodyPr/>
          <a:lstStyle/>
          <a:p>
            <a:r>
              <a:rPr lang="tr-TR"/>
              <a:t>Bu eğitimi dikkatle izlediğiniz için teşekkür ederiz. </a:t>
            </a:r>
          </a:p>
          <a:p>
            <a:r>
              <a:rPr lang="tr-TR"/>
              <a:t>Şimdi size 10 çoktan seçmeli soru yöneltilecek. Bu soruların en az 7'sini doğru cevaplamanız gerekmektedir.</a:t>
            </a:r>
          </a:p>
          <a:p>
            <a:r>
              <a:rPr lang="tr-TR"/>
              <a:t>Bu testte size başarılar dileriz. </a:t>
            </a:r>
          </a:p>
          <a:p>
            <a:endParaRPr lang="nl-NL"/>
          </a:p>
          <a:p>
            <a:pPr marL="0" indent="0">
              <a:buNone/>
            </a:pPr>
            <a:r>
              <a:rPr lang="tr-TR" b="1"/>
              <a:t>Sizi tesislerimizden birinde yeniden görmekten memnuniyet duyarız.​</a:t>
            </a:r>
          </a:p>
          <a:p>
            <a:endParaRPr lang="nl-NL"/>
          </a:p>
        </p:txBody>
      </p:sp>
      <p:pic>
        <p:nvPicPr>
          <p:cNvPr id="7" name="Tijdelijke aanduiding voor afbeelding 6">
            <a:extLst>
              <a:ext uri="{FF2B5EF4-FFF2-40B4-BE49-F238E27FC236}">
                <a16:creationId xmlns:a16="http://schemas.microsoft.com/office/drawing/2014/main" id="{E0D1061A-0EB9-CF8A-986E-014FAA937C2C}"/>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2" name="2026-07-21_031_TUR.mp3">
            <a:hlinkClick r:id="" action="ppaction://media"/>
            <a:extLst>
              <a:ext uri="{FF2B5EF4-FFF2-40B4-BE49-F238E27FC236}">
                <a16:creationId xmlns:a16="http://schemas.microsoft.com/office/drawing/2014/main" id="{E6D45F96-ECBB-E271-575E-7FB5129EA6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187206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76179AF-606F-D08B-7582-E1613998D996}"/>
              </a:ext>
            </a:extLst>
          </p:cNvPr>
          <p:cNvSpPr>
            <a:spLocks noGrp="1" noRot="1" noMove="1" noResize="1" noEditPoints="1" noAdjustHandles="1" noChangeArrowheads="1" noChangeShapeType="1"/>
          </p:cNvSpPr>
          <p:nvPr>
            <p:ph type="body" sz="quarter" idx="12"/>
          </p:nvPr>
        </p:nvSpPr>
        <p:spPr/>
        <p:txBody>
          <a:bodyPr/>
          <a:lstStyle/>
          <a:p>
            <a:r>
              <a:rPr lang="tr-TR"/>
              <a:t>İlginiz için</a:t>
            </a:r>
          </a:p>
        </p:txBody>
      </p:sp>
      <p:sp>
        <p:nvSpPr>
          <p:cNvPr id="3" name="Tijdelijke aanduiding voor tekst 2">
            <a:extLst>
              <a:ext uri="{FF2B5EF4-FFF2-40B4-BE49-F238E27FC236}">
                <a16:creationId xmlns:a16="http://schemas.microsoft.com/office/drawing/2014/main" id="{5155D98D-922F-D81A-FBF2-964A7545013E}"/>
              </a:ext>
            </a:extLst>
          </p:cNvPr>
          <p:cNvSpPr>
            <a:spLocks noGrp="1" noRot="1" noMove="1" noResize="1" noEditPoints="1" noAdjustHandles="1" noChangeArrowheads="1" noChangeShapeType="1"/>
          </p:cNvSpPr>
          <p:nvPr>
            <p:ph type="body" sz="quarter" idx="13"/>
          </p:nvPr>
        </p:nvSpPr>
        <p:spPr>
          <a:xfrm>
            <a:off x="727939" y="2361859"/>
            <a:ext cx="3727000" cy="789411"/>
          </a:xfrm>
        </p:spPr>
        <p:txBody>
          <a:bodyPr wrap="none">
            <a:spAutoFit/>
          </a:bodyPr>
          <a:lstStyle/>
          <a:p>
            <a:r>
              <a:rPr lang="tr-TR" dirty="0"/>
              <a:t>Teşekkür ederiz</a:t>
            </a:r>
          </a:p>
        </p:txBody>
      </p:sp>
    </p:spTree>
    <p:extLst>
      <p:ext uri="{BB962C8B-B14F-4D97-AF65-F5344CB8AC3E}">
        <p14:creationId xmlns:p14="http://schemas.microsoft.com/office/powerpoint/2010/main" val="327972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4E26-2469-9EBA-C0F0-EAE940189357}"/>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289D47E-8A17-3612-9EC7-10D2B203A4D7}"/>
              </a:ext>
            </a:extLst>
          </p:cNvPr>
          <p:cNvSpPr>
            <a:spLocks noGrp="1" noRot="1" noMove="1" noResize="1" noEditPoints="1" noAdjustHandles="1" noChangeArrowheads="1" noChangeShapeType="1"/>
          </p:cNvSpPr>
          <p:nvPr>
            <p:ph type="body" sz="quarter" idx="16"/>
          </p:nvPr>
        </p:nvSpPr>
        <p:spPr/>
        <p:txBody>
          <a:bodyPr/>
          <a:lstStyle/>
          <a:p>
            <a:r>
              <a:rPr lang="tr-TR"/>
              <a:t>İçme suyu nasıl kirlenebilir?​</a:t>
            </a:r>
          </a:p>
        </p:txBody>
      </p:sp>
      <p:sp>
        <p:nvSpPr>
          <p:cNvPr id="3" name="Tijdelijke aanduiding voor tekst 2">
            <a:extLst>
              <a:ext uri="{FF2B5EF4-FFF2-40B4-BE49-F238E27FC236}">
                <a16:creationId xmlns:a16="http://schemas.microsoft.com/office/drawing/2014/main" id="{45C461E5-111F-B6EE-91D5-3567E3BF7A73}"/>
              </a:ext>
            </a:extLst>
          </p:cNvPr>
          <p:cNvSpPr>
            <a:spLocks noGrp="1" noRot="1" noMove="1" noResize="1" noEditPoints="1" noAdjustHandles="1" noChangeArrowheads="1" noChangeShapeType="1"/>
          </p:cNvSpPr>
          <p:nvPr>
            <p:ph type="body" sz="quarter" idx="17"/>
          </p:nvPr>
        </p:nvSpPr>
        <p:spPr/>
        <p:txBody>
          <a:bodyPr>
            <a:normAutofit/>
          </a:bodyPr>
          <a:lstStyle/>
          <a:p>
            <a:r>
              <a:rPr lang="tr-TR" b="1" dirty="0"/>
              <a:t>Kimyasal</a:t>
            </a:r>
          </a:p>
          <a:p>
            <a:pPr>
              <a:buFontTx/>
              <a:buChar char="-"/>
            </a:pPr>
            <a:r>
              <a:rPr lang="tr-TR" dirty="0"/>
              <a:t>Su alma noktasındaki ham suya yapılan deşarjlar</a:t>
            </a:r>
          </a:p>
          <a:p>
            <a:pPr>
              <a:buFontTx/>
              <a:buChar char="-"/>
            </a:pPr>
            <a:r>
              <a:rPr lang="tr-TR" dirty="0"/>
              <a:t>Kimyasal maddelerden kaynaklanan kirlilik</a:t>
            </a:r>
          </a:p>
          <a:p>
            <a:pPr>
              <a:buFontTx/>
              <a:buChar char="-"/>
            </a:pPr>
            <a:r>
              <a:rPr lang="tr-TR" dirty="0"/>
              <a:t>Pompalardan yağ sızması</a:t>
            </a:r>
          </a:p>
          <a:p>
            <a:pPr>
              <a:buFontTx/>
              <a:buChar char="-"/>
            </a:pPr>
            <a:r>
              <a:rPr lang="tr-TR" dirty="0"/>
              <a:t>Temiz olmayan malzemelerin kullanılması</a:t>
            </a:r>
          </a:p>
          <a:p>
            <a:pPr>
              <a:buFontTx/>
              <a:buChar char="-"/>
            </a:pPr>
            <a:r>
              <a:rPr lang="tr-TR" dirty="0"/>
              <a:t>Alet, malzeme ve/veya ekipmanın açık tesislere ve/veya boru parçalarına konulması</a:t>
            </a:r>
          </a:p>
          <a:p>
            <a:r>
              <a:rPr lang="tr-TR" b="1" dirty="0"/>
              <a:t>Biyolojik</a:t>
            </a:r>
          </a:p>
          <a:p>
            <a:pPr>
              <a:buFontTx/>
              <a:buChar char="-"/>
            </a:pPr>
            <a:r>
              <a:rPr lang="nl-NL" dirty="0"/>
              <a:t>Sisteme</a:t>
            </a:r>
            <a:r>
              <a:rPr lang="tr-TR" dirty="0"/>
              <a:t> haşerelerin girmesi</a:t>
            </a:r>
          </a:p>
          <a:p>
            <a:pPr>
              <a:buFontTx/>
              <a:buChar char="-"/>
            </a:pPr>
            <a:r>
              <a:rPr lang="tr-TR" dirty="0"/>
              <a:t>Kirli su</a:t>
            </a:r>
          </a:p>
          <a:p>
            <a:r>
              <a:rPr lang="tr-TR" b="1" dirty="0"/>
              <a:t>Mikrobiyolojik</a:t>
            </a:r>
          </a:p>
          <a:p>
            <a:pPr>
              <a:buFontTx/>
              <a:buChar char="-"/>
            </a:pPr>
            <a:r>
              <a:rPr lang="tr-TR" dirty="0"/>
              <a:t>Sisteme kirlenmiş suyun girmesi (temiz görünümlü olabilir)</a:t>
            </a:r>
          </a:p>
          <a:p>
            <a:pPr>
              <a:buFontTx/>
              <a:buChar char="-"/>
            </a:pPr>
            <a:r>
              <a:rPr lang="tr-TR" dirty="0"/>
              <a:t>Hijyen kurallarına uygun çalışılmaması</a:t>
            </a:r>
          </a:p>
        </p:txBody>
      </p:sp>
      <p:pic>
        <p:nvPicPr>
          <p:cNvPr id="6" name="Tijdelijke aanduiding voor afbeelding 5">
            <a:extLst>
              <a:ext uri="{FF2B5EF4-FFF2-40B4-BE49-F238E27FC236}">
                <a16:creationId xmlns:a16="http://schemas.microsoft.com/office/drawing/2014/main" id="{6AF7C514-1DDD-5FBA-415C-5A6E17D955D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04_TUR.mp3">
            <a:hlinkClick r:id="" action="ppaction://media"/>
            <a:extLst>
              <a:ext uri="{FF2B5EF4-FFF2-40B4-BE49-F238E27FC236}">
                <a16:creationId xmlns:a16="http://schemas.microsoft.com/office/drawing/2014/main" id="{623855B2-CDBC-466D-CB67-A81891CE03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16600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1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9DD2B1C-F0A9-0363-DC00-7413E094F3A7}"/>
              </a:ext>
            </a:extLst>
          </p:cNvPr>
          <p:cNvSpPr>
            <a:spLocks noGrp="1"/>
          </p:cNvSpPr>
          <p:nvPr>
            <p:ph type="body" sz="quarter" idx="17"/>
          </p:nvPr>
        </p:nvSpPr>
        <p:spPr/>
        <p:txBody>
          <a:bodyPr/>
          <a:lstStyle/>
          <a:p>
            <a:r>
              <a:rPr lang="tr-TR" dirty="0"/>
              <a:t>Kirlenme </a:t>
            </a:r>
            <a:r>
              <a:rPr lang="tr-TR" b="1" dirty="0"/>
              <a:t>kimyasal, biyolojik veya mikrobiyolojik</a:t>
            </a:r>
            <a:r>
              <a:rPr lang="tr-TR" dirty="0"/>
              <a:t> olabilir. </a:t>
            </a:r>
          </a:p>
          <a:p>
            <a:endParaRPr lang="nl-NL" dirty="0"/>
          </a:p>
          <a:p>
            <a:r>
              <a:rPr lang="tr-TR" dirty="0"/>
              <a:t>Bu eğitim </a:t>
            </a:r>
            <a:r>
              <a:rPr lang="tr-TR" b="1" dirty="0"/>
              <a:t>mikrobiyolojik kirlenmeleri</a:t>
            </a:r>
            <a:r>
              <a:rPr lang="tr-TR" dirty="0"/>
              <a:t> konu almaktadır. </a:t>
            </a:r>
          </a:p>
          <a:p>
            <a:endParaRPr lang="nl-NL" dirty="0"/>
          </a:p>
          <a:p>
            <a:r>
              <a:rPr lang="tr-TR" b="1" dirty="0"/>
              <a:t>Hijyen kurallarına uygun çalışın</a:t>
            </a:r>
            <a:r>
              <a:rPr lang="tr-TR" dirty="0"/>
              <a:t> ve yüz binlerce insanın etkilenebileceği sorunları önleyin. </a:t>
            </a:r>
          </a:p>
        </p:txBody>
      </p:sp>
      <p:sp>
        <p:nvSpPr>
          <p:cNvPr id="5" name="Tijdelijke aanduiding voor tekst 8">
            <a:extLst>
              <a:ext uri="{FF2B5EF4-FFF2-40B4-BE49-F238E27FC236}">
                <a16:creationId xmlns:a16="http://schemas.microsoft.com/office/drawing/2014/main" id="{4104EFD3-D790-4BC6-F585-E54EE5EE0395}"/>
              </a:ext>
            </a:extLst>
          </p:cNvPr>
          <p:cNvSpPr txBox="1">
            <a:spLocks/>
          </p:cNvSpPr>
          <p:nvPr/>
        </p:nvSpPr>
        <p:spPr>
          <a:xfrm rot="21418735">
            <a:off x="8150575" y="4803777"/>
            <a:ext cx="3134760" cy="1721073"/>
          </a:xfrm>
          <a:prstGeom prst="rect">
            <a:avLst/>
          </a:prstGeom>
          <a:solidFill>
            <a:schemeClr val="accent2"/>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2400" dirty="0">
                <a:solidFill>
                  <a:schemeClr val="bg1"/>
                </a:solidFill>
              </a:rPr>
              <a:t>İçeri girmeyen bir kirleticiyi </a:t>
            </a:r>
            <a:r>
              <a:rPr lang="tr-TR" sz="2400" b="1" dirty="0">
                <a:solidFill>
                  <a:schemeClr val="bg1"/>
                </a:solidFill>
              </a:rPr>
              <a:t>sonradan çıkarmak da gerekmez</a:t>
            </a:r>
          </a:p>
        </p:txBody>
      </p:sp>
      <p:pic>
        <p:nvPicPr>
          <p:cNvPr id="3" name="2026-07-21_005_TUR.mp3">
            <a:hlinkClick r:id="" action="ppaction://media"/>
            <a:extLst>
              <a:ext uri="{FF2B5EF4-FFF2-40B4-BE49-F238E27FC236}">
                <a16:creationId xmlns:a16="http://schemas.microsoft.com/office/drawing/2014/main" id="{7E175C17-34BF-FDE3-4DB9-9A932765BD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3175"/>
            <a:ext cx="812800" cy="812800"/>
          </a:xfrm>
          <a:prstGeom prst="rect">
            <a:avLst/>
          </a:prstGeom>
        </p:spPr>
      </p:pic>
    </p:spTree>
    <p:extLst>
      <p:ext uri="{BB962C8B-B14F-4D97-AF65-F5344CB8AC3E}">
        <p14:creationId xmlns:p14="http://schemas.microsoft.com/office/powerpoint/2010/main" val="327554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E7F5-1DCD-6E80-C4EF-7663BA46733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38F9C5E-8810-A0A3-3FCC-C0F719DA42D5}"/>
              </a:ext>
            </a:extLst>
          </p:cNvPr>
          <p:cNvSpPr>
            <a:spLocks noGrp="1" noRot="1" noMove="1" noResize="1" noEditPoints="1" noAdjustHandles="1" noChangeArrowheads="1" noChangeShapeType="1"/>
          </p:cNvSpPr>
          <p:nvPr>
            <p:ph type="body" sz="quarter" idx="16"/>
          </p:nvPr>
        </p:nvSpPr>
        <p:spPr/>
        <p:txBody>
          <a:bodyPr/>
          <a:lstStyle/>
          <a:p>
            <a:r>
              <a:rPr lang="tr-TR"/>
              <a:t>Tesislerimizde geçerli kurallar</a:t>
            </a:r>
          </a:p>
        </p:txBody>
      </p:sp>
      <p:sp>
        <p:nvSpPr>
          <p:cNvPr id="3" name="Tijdelijke aanduiding voor tekst 2">
            <a:extLst>
              <a:ext uri="{FF2B5EF4-FFF2-40B4-BE49-F238E27FC236}">
                <a16:creationId xmlns:a16="http://schemas.microsoft.com/office/drawing/2014/main" id="{2C6034F5-DD02-6FD9-87B6-A4AE7D77B737}"/>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tr-TR">
                <a:latin typeface="Segoe UI"/>
                <a:cs typeface="Segoe UI"/>
              </a:rPr>
              <a:t>Giriş kartları</a:t>
            </a:r>
          </a:p>
          <a:p>
            <a:pPr marL="342900" indent="-342900">
              <a:buFont typeface="+mj-lt"/>
              <a:buAutoNum type="arabicPeriod"/>
            </a:pPr>
            <a:r>
              <a:rPr lang="tr-TR"/>
              <a:t>(Bulaşıcı) bir hastalığınız varsa içeri girmeyin</a:t>
            </a:r>
          </a:p>
          <a:p>
            <a:pPr marL="342900" indent="-342900">
              <a:buFont typeface="+mj-lt"/>
              <a:buAutoNum type="arabicPeriod"/>
            </a:pPr>
            <a:r>
              <a:rPr lang="tr-TR"/>
              <a:t>Kişisel hijyene dikkat edin</a:t>
            </a:r>
          </a:p>
          <a:p>
            <a:pPr marL="342900" indent="-342900">
              <a:buFont typeface="+mj-lt"/>
              <a:buAutoNum type="arabicPeriod"/>
            </a:pPr>
            <a:r>
              <a:rPr lang="tr-TR"/>
              <a:t>Çalışırken bir şey yiyip içmeyin ve sigara içmeyin</a:t>
            </a:r>
          </a:p>
          <a:p>
            <a:pPr marL="342900" indent="-342900">
              <a:buFont typeface="+mj-lt"/>
              <a:buAutoNum type="arabicPeriod"/>
            </a:pPr>
            <a:r>
              <a:rPr lang="tr-TR"/>
              <a:t>Hijyen bölgelerine ilişkin kurallara uyun</a:t>
            </a:r>
          </a:p>
          <a:p>
            <a:pPr marL="342900" indent="-342900">
              <a:buAutoNum type="arabicPeriod"/>
            </a:pPr>
            <a:r>
              <a:rPr lang="tr-TR">
                <a:latin typeface="Segoe UI"/>
                <a:cs typeface="Segoe UI"/>
              </a:rPr>
              <a:t>Dezenfektan kullanımı zorunludur</a:t>
            </a:r>
          </a:p>
          <a:p>
            <a:pPr marL="342900" indent="-342900">
              <a:buFont typeface="+mj-lt"/>
              <a:buAutoNum type="arabicPeriod"/>
            </a:pPr>
            <a:r>
              <a:rPr lang="tr-TR"/>
              <a:t>Temiz çizme ve temiz kıyafet giyin</a:t>
            </a:r>
          </a:p>
          <a:p>
            <a:pPr marL="342900" indent="-342900">
              <a:buAutoNum type="arabicPeriod"/>
            </a:pPr>
            <a:r>
              <a:rPr lang="tr-TR">
                <a:latin typeface="Segoe UI"/>
                <a:cs typeface="Segoe UI"/>
              </a:rPr>
              <a:t>Temiz ve dezenfektanla fırçalanmış aletler kullanın</a:t>
            </a:r>
          </a:p>
          <a:p>
            <a:pPr marL="342900" indent="-342900">
              <a:buFont typeface="+mj-lt"/>
              <a:buAutoNum type="arabicPeriod"/>
            </a:pPr>
            <a:r>
              <a:rPr lang="tr-TR"/>
              <a:t>PWN tarafından onaylanmış ekipmanlar</a:t>
            </a:r>
          </a:p>
          <a:p>
            <a:pPr marL="342900" indent="-342900">
              <a:buFont typeface="+mj-lt"/>
              <a:buAutoNum type="arabicPeriod"/>
            </a:pPr>
            <a:r>
              <a:rPr lang="tr-TR"/>
              <a:t>Çalışma talimatı ve çalışma izni</a:t>
            </a:r>
          </a:p>
          <a:p>
            <a:pPr marL="342900" indent="-342900">
              <a:buFont typeface="+mj-lt"/>
              <a:buAutoNum type="arabicPeriod"/>
            </a:pPr>
            <a:r>
              <a:rPr lang="tr-TR"/>
              <a:t>Gerektiğinde dezenfeksiyon</a:t>
            </a:r>
          </a:p>
          <a:p>
            <a:pPr marL="342900" indent="-342900">
              <a:buFont typeface="+mj-lt"/>
              <a:buAutoNum type="arabicPeriod"/>
            </a:pPr>
            <a:endParaRPr lang="nl-NL"/>
          </a:p>
          <a:p>
            <a:pPr marL="0" indent="0">
              <a:buNone/>
            </a:pPr>
            <a:endParaRPr lang="nl-NL"/>
          </a:p>
          <a:p>
            <a:pPr marL="342900" indent="-342900">
              <a:buFont typeface="+mj-lt"/>
              <a:buAutoNum type="arabicPeriod"/>
            </a:pPr>
            <a:endParaRPr lang="nl-NL" b="1"/>
          </a:p>
        </p:txBody>
      </p:sp>
      <p:pic>
        <p:nvPicPr>
          <p:cNvPr id="6" name="Tijdelijke aanduiding voor afbeelding 5">
            <a:extLst>
              <a:ext uri="{FF2B5EF4-FFF2-40B4-BE49-F238E27FC236}">
                <a16:creationId xmlns:a16="http://schemas.microsoft.com/office/drawing/2014/main" id="{B081C159-1578-16A9-8350-1CCF56E1DA6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6948" r="3613"/>
          <a:stretch>
            <a:fillRect/>
          </a:stretch>
        </p:blipFill>
        <p:spPr>
          <a:xfrm>
            <a:off x="7850909" y="538120"/>
            <a:ext cx="3863089" cy="5781760"/>
          </a:xfrm>
          <a:prstGeom prst="round2DiagRect">
            <a:avLst>
              <a:gd name="adj1" fmla="val 11751"/>
              <a:gd name="adj2" fmla="val 3248"/>
            </a:avLst>
          </a:prstGeom>
          <a:solidFill>
            <a:srgbClr val="ECF2F5"/>
          </a:solidFill>
        </p:spPr>
      </p:pic>
      <p:sp>
        <p:nvSpPr>
          <p:cNvPr id="7" name="Tekstvak 6">
            <a:extLst>
              <a:ext uri="{FF2B5EF4-FFF2-40B4-BE49-F238E27FC236}">
                <a16:creationId xmlns:a16="http://schemas.microsoft.com/office/drawing/2014/main" id="{AD9F4A99-C434-5F7B-1810-2355539E605A}"/>
              </a:ext>
            </a:extLst>
          </p:cNvPr>
          <p:cNvSpPr txBox="1"/>
          <p:nvPr/>
        </p:nvSpPr>
        <p:spPr>
          <a:xfrm>
            <a:off x="8968387" y="2404533"/>
            <a:ext cx="2257896" cy="1815882"/>
          </a:xfrm>
          <a:prstGeom prst="rect">
            <a:avLst/>
          </a:prstGeom>
          <a:noFill/>
        </p:spPr>
        <p:txBody>
          <a:bodyPr wrap="square" rtlCol="0">
            <a:spAutoFit/>
          </a:bodyPr>
          <a:lstStyle/>
          <a:p>
            <a:r>
              <a:rPr lang="tr-TR" sz="2800" b="1" dirty="0">
                <a:solidFill>
                  <a:schemeClr val="bg1"/>
                </a:solidFill>
                <a:latin typeface="Segoe UI" panose="020B0502040204020203" pitchFamily="34" charset="0"/>
                <a:cs typeface="Segoe UI" panose="020B0502040204020203" pitchFamily="34" charset="0"/>
              </a:rPr>
              <a:t>En büyük </a:t>
            </a:r>
            <a:br>
              <a:rPr lang="nl-NL" sz="2800" b="1" dirty="0">
                <a:solidFill>
                  <a:schemeClr val="bg1"/>
                </a:solidFill>
                <a:latin typeface="Segoe UI" panose="020B0502040204020203" pitchFamily="34" charset="0"/>
                <a:cs typeface="Segoe UI" panose="020B0502040204020203" pitchFamily="34" charset="0"/>
              </a:rPr>
            </a:br>
            <a:r>
              <a:rPr lang="tr-TR" sz="2800" b="1" dirty="0">
                <a:solidFill>
                  <a:schemeClr val="bg1"/>
                </a:solidFill>
                <a:latin typeface="Segoe UI" panose="020B0502040204020203" pitchFamily="34" charset="0"/>
                <a:cs typeface="Segoe UI" panose="020B0502040204020203" pitchFamily="34" charset="0"/>
              </a:rPr>
              <a:t>öncelik</a:t>
            </a:r>
          </a:p>
          <a:p>
            <a:r>
              <a:rPr lang="tr-TR" sz="2800" b="1" dirty="0">
                <a:solidFill>
                  <a:schemeClr val="bg1"/>
                </a:solidFill>
                <a:latin typeface="Segoe UI" panose="020B0502040204020203" pitchFamily="34" charset="0"/>
                <a:cs typeface="Segoe UI" panose="020B0502040204020203" pitchFamily="34" charset="0"/>
              </a:rPr>
              <a:t>daima</a:t>
            </a:r>
          </a:p>
          <a:p>
            <a:r>
              <a:rPr lang="tr-TR" sz="2800" b="1" dirty="0">
                <a:solidFill>
                  <a:schemeClr val="bg1"/>
                </a:solidFill>
                <a:latin typeface="Segoe UI" panose="020B0502040204020203" pitchFamily="34" charset="0"/>
                <a:cs typeface="Segoe UI" panose="020B0502040204020203" pitchFamily="34" charset="0"/>
              </a:rPr>
              <a:t>güvenliktir!</a:t>
            </a:r>
          </a:p>
        </p:txBody>
      </p:sp>
      <p:pic>
        <p:nvPicPr>
          <p:cNvPr id="4" name="2026-07-21_006_TUR.mp3">
            <a:hlinkClick r:id="" action="ppaction://media"/>
            <a:extLst>
              <a:ext uri="{FF2B5EF4-FFF2-40B4-BE49-F238E27FC236}">
                <a16:creationId xmlns:a16="http://schemas.microsoft.com/office/drawing/2014/main" id="{B09FC699-EDFE-FC95-7AAA-7BD8B10E30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1910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9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3D2E1-F73C-AA03-93DE-3DDD050841B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2C9ED1-7F49-913C-733A-907DF58CEE8C}"/>
              </a:ext>
            </a:extLst>
          </p:cNvPr>
          <p:cNvSpPr>
            <a:spLocks noGrp="1" noRot="1" noMove="1" noResize="1" noEditPoints="1" noAdjustHandles="1" noChangeArrowheads="1" noChangeShapeType="1"/>
          </p:cNvSpPr>
          <p:nvPr>
            <p:ph type="body" sz="quarter" idx="16"/>
          </p:nvPr>
        </p:nvSpPr>
        <p:spPr/>
        <p:txBody>
          <a:bodyPr/>
          <a:lstStyle/>
          <a:p>
            <a:r>
              <a:rPr lang="tr-TR"/>
              <a:t>İnfiltrasyon alanlarında uyulması gereken kurallar</a:t>
            </a:r>
          </a:p>
        </p:txBody>
      </p:sp>
      <p:sp>
        <p:nvSpPr>
          <p:cNvPr id="3" name="Tijdelijke aanduiding voor tekst 2">
            <a:extLst>
              <a:ext uri="{FF2B5EF4-FFF2-40B4-BE49-F238E27FC236}">
                <a16:creationId xmlns:a16="http://schemas.microsoft.com/office/drawing/2014/main" id="{B8506ACD-5701-92B2-7021-C2E8D1404EDB}"/>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tr-TR"/>
              <a:t>Toprağın kirlenmesini önleyin</a:t>
            </a:r>
          </a:p>
          <a:p>
            <a:r>
              <a:rPr lang="tr-TR"/>
              <a:t>Malzeme ve aletleri </a:t>
            </a:r>
            <a:r>
              <a:rPr lang="tr-TR" b="1"/>
              <a:t>doğrudan zemine</a:t>
            </a:r>
            <a:r>
              <a:rPr lang="tr-TR"/>
              <a:t> koymayın</a:t>
            </a:r>
          </a:p>
          <a:p>
            <a:r>
              <a:rPr lang="tr-TR">
                <a:latin typeface="Segoe UI"/>
                <a:cs typeface="Segoe UI"/>
              </a:rPr>
              <a:t>Kum, toprak ve kirin </a:t>
            </a:r>
            <a:r>
              <a:rPr lang="tr-TR" b="1">
                <a:latin typeface="Segoe UI"/>
                <a:cs typeface="Segoe UI"/>
              </a:rPr>
              <a:t>geri kazanılan suya</a:t>
            </a:r>
            <a:r>
              <a:rPr lang="tr-TR">
                <a:latin typeface="Segoe UI"/>
                <a:cs typeface="Segoe UI"/>
              </a:rPr>
              <a:t> karışmasını önleyin</a:t>
            </a:r>
          </a:p>
        </p:txBody>
      </p:sp>
      <p:pic>
        <p:nvPicPr>
          <p:cNvPr id="6" name="Tijdelijke aanduiding voor afbeelding 5">
            <a:extLst>
              <a:ext uri="{FF2B5EF4-FFF2-40B4-BE49-F238E27FC236}">
                <a16:creationId xmlns:a16="http://schemas.microsoft.com/office/drawing/2014/main" id="{59425BA9-1505-3BD1-F5E9-55EA7992FD54}"/>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7712" r="27712"/>
          <a:stretch>
            <a:fillRect/>
          </a:stretch>
        </p:blipFill>
        <p:spPr>
          <a:prstGeom prst="round2DiagRect">
            <a:avLst>
              <a:gd name="adj1" fmla="val 11751"/>
              <a:gd name="adj2" fmla="val 3248"/>
            </a:avLst>
          </a:prstGeom>
          <a:solidFill>
            <a:srgbClr val="ECF2F5"/>
          </a:solidFill>
        </p:spPr>
      </p:pic>
      <p:sp>
        <p:nvSpPr>
          <p:cNvPr id="4" name="Tijdelijke aanduiding voor tekst 8">
            <a:extLst>
              <a:ext uri="{FF2B5EF4-FFF2-40B4-BE49-F238E27FC236}">
                <a16:creationId xmlns:a16="http://schemas.microsoft.com/office/drawing/2014/main" id="{3A80E326-7BE4-5616-4B87-DA05A31B9BF4}"/>
              </a:ext>
            </a:extLst>
          </p:cNvPr>
          <p:cNvSpPr txBox="1">
            <a:spLocks/>
          </p:cNvSpPr>
          <p:nvPr/>
        </p:nvSpPr>
        <p:spPr>
          <a:xfrm rot="182360">
            <a:off x="6536307" y="3938755"/>
            <a:ext cx="3475640" cy="1721073"/>
          </a:xfrm>
          <a:prstGeom prst="rect">
            <a:avLst/>
          </a:prstGeom>
          <a:solidFill>
            <a:schemeClr val="accent2"/>
          </a:solidFill>
          <a:effectLst/>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b="1">
                <a:solidFill>
                  <a:schemeClr val="bg1"/>
                </a:solidFill>
              </a:rPr>
              <a:t>İçme suyu</a:t>
            </a:r>
            <a:r>
              <a:rPr lang="tr-TR">
                <a:solidFill>
                  <a:schemeClr val="bg1"/>
                </a:solidFill>
              </a:rPr>
              <a:t> söz konusu olduğunda </a:t>
            </a:r>
            <a:r>
              <a:rPr lang="tr-TR" b="1">
                <a:solidFill>
                  <a:schemeClr val="bg1"/>
                </a:solidFill>
              </a:rPr>
              <a:t>hiç risk</a:t>
            </a:r>
            <a:r>
              <a:rPr lang="tr-TR">
                <a:solidFill>
                  <a:schemeClr val="bg1"/>
                </a:solidFill>
              </a:rPr>
              <a:t> almayın</a:t>
            </a:r>
          </a:p>
        </p:txBody>
      </p:sp>
      <p:pic>
        <p:nvPicPr>
          <p:cNvPr id="5" name="2026-07-21_007_TUR.mp3">
            <a:hlinkClick r:id="" action="ppaction://media"/>
            <a:extLst>
              <a:ext uri="{FF2B5EF4-FFF2-40B4-BE49-F238E27FC236}">
                <a16:creationId xmlns:a16="http://schemas.microsoft.com/office/drawing/2014/main" id="{244D3307-1823-4F9D-DB3C-B7704BC621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3175"/>
            <a:ext cx="812800" cy="812800"/>
          </a:xfrm>
          <a:prstGeom prst="rect">
            <a:avLst/>
          </a:prstGeom>
        </p:spPr>
      </p:pic>
    </p:spTree>
    <p:extLst>
      <p:ext uri="{BB962C8B-B14F-4D97-AF65-F5344CB8AC3E}">
        <p14:creationId xmlns:p14="http://schemas.microsoft.com/office/powerpoint/2010/main" val="88502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0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A00F9A1-C971-73A8-8696-C5CE71827C86}"/>
              </a:ext>
            </a:extLst>
          </p:cNvPr>
          <p:cNvSpPr>
            <a:spLocks noGrp="1" noRot="1" noMove="1" noResize="1" noEditPoints="1" noAdjustHandles="1" noChangeArrowheads="1" noChangeShapeType="1"/>
          </p:cNvSpPr>
          <p:nvPr>
            <p:ph type="body" sz="quarter" idx="16"/>
          </p:nvPr>
        </p:nvSpPr>
        <p:spPr/>
        <p:txBody>
          <a:bodyPr/>
          <a:lstStyle/>
          <a:p>
            <a:r>
              <a:rPr lang="tr-TR"/>
              <a:t>Çalışma talimatı ve çalışma izinleri</a:t>
            </a:r>
          </a:p>
        </p:txBody>
      </p:sp>
      <p:sp>
        <p:nvSpPr>
          <p:cNvPr id="3" name="Tijdelijke aanduiding voor tekst 2">
            <a:extLst>
              <a:ext uri="{FF2B5EF4-FFF2-40B4-BE49-F238E27FC236}">
                <a16:creationId xmlns:a16="http://schemas.microsoft.com/office/drawing/2014/main" id="{1BAD8F50-7206-8BA0-80F6-F28353DB3B56}"/>
              </a:ext>
            </a:extLst>
          </p:cNvPr>
          <p:cNvSpPr>
            <a:spLocks noGrp="1"/>
          </p:cNvSpPr>
          <p:nvPr>
            <p:ph type="body" sz="quarter" idx="17"/>
          </p:nvPr>
        </p:nvSpPr>
        <p:spPr/>
        <p:txBody>
          <a:bodyPr lIns="91440" tIns="45720" rIns="91440" bIns="45720" anchor="t">
            <a:normAutofit/>
          </a:bodyPr>
          <a:lstStyle/>
          <a:p>
            <a:r>
              <a:rPr lang="tr-TR">
                <a:latin typeface="Segoe UI"/>
                <a:cs typeface="Segoe UI"/>
              </a:rPr>
              <a:t>Çalışma izni her zaman gereklidir. Eksiksiz doldurulmuş ve imzalanmış olmalıdır.</a:t>
            </a:r>
          </a:p>
          <a:p>
            <a:r>
              <a:rPr lang="tr-TR">
                <a:latin typeface="Segoe UI"/>
                <a:cs typeface="Segoe UI"/>
              </a:rPr>
              <a:t>Çalışma talimatının gerekip gerekmediği her iş için ayrı ayrı değerlendirilir.</a:t>
            </a:r>
          </a:p>
          <a:p>
            <a:r>
              <a:rPr lang="tr-TR"/>
              <a:t>Çalışma talimatında örneğin aşağıdaki bilgiler yer alır: </a:t>
            </a:r>
          </a:p>
          <a:p>
            <a:pPr>
              <a:buFontTx/>
              <a:buChar char="-"/>
            </a:pPr>
            <a:r>
              <a:rPr lang="tr-TR"/>
              <a:t>Yapılacak işlerin genel açıklaması</a:t>
            </a:r>
          </a:p>
          <a:p>
            <a:pPr>
              <a:buFontTx/>
              <a:buChar char="-"/>
            </a:pPr>
            <a:r>
              <a:rPr lang="tr-TR"/>
              <a:t>Diğer çalışmalarla olan ilişkisi</a:t>
            </a:r>
          </a:p>
          <a:p>
            <a:pPr>
              <a:buFontTx/>
              <a:buChar char="-"/>
            </a:pPr>
            <a:r>
              <a:rPr lang="tr-TR"/>
              <a:t>Dikkat edilmesi gereken hususlar ve olası sonuçları</a:t>
            </a:r>
          </a:p>
          <a:p>
            <a:pPr>
              <a:buFontTx/>
              <a:buChar char="-"/>
            </a:pPr>
            <a:r>
              <a:rPr lang="tr-TR"/>
              <a:t>Dezenfeksiyon planını da içeren adım planı</a:t>
            </a:r>
          </a:p>
        </p:txBody>
      </p:sp>
      <p:pic>
        <p:nvPicPr>
          <p:cNvPr id="6" name="Tijdelijke aanduiding voor afbeelding 5">
            <a:extLst>
              <a:ext uri="{FF2B5EF4-FFF2-40B4-BE49-F238E27FC236}">
                <a16:creationId xmlns:a16="http://schemas.microsoft.com/office/drawing/2014/main" id="{01C7086E-E529-AE1F-E210-33576907AC99}"/>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1_008_TUR.mp3">
            <a:hlinkClick r:id="" action="ppaction://media"/>
            <a:extLst>
              <a:ext uri="{FF2B5EF4-FFF2-40B4-BE49-F238E27FC236}">
                <a16:creationId xmlns:a16="http://schemas.microsoft.com/office/drawing/2014/main" id="{A1FFD34F-D953-5BC2-28F2-319B16CFF9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3175"/>
            <a:ext cx="812800" cy="812800"/>
          </a:xfrm>
          <a:prstGeom prst="rect">
            <a:avLst/>
          </a:prstGeom>
        </p:spPr>
      </p:pic>
    </p:spTree>
    <p:extLst>
      <p:ext uri="{BB962C8B-B14F-4D97-AF65-F5344CB8AC3E}">
        <p14:creationId xmlns:p14="http://schemas.microsoft.com/office/powerpoint/2010/main" val="19839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8B7627F-7BD1-ACD8-CB11-26EA2C5453A3}"/>
              </a:ext>
            </a:extLst>
          </p:cNvPr>
          <p:cNvSpPr>
            <a:spLocks noGrp="1" noRot="1" noMove="1" noResize="1" noEditPoints="1" noAdjustHandles="1" noChangeArrowheads="1" noChangeShapeType="1"/>
          </p:cNvSpPr>
          <p:nvPr>
            <p:ph type="body" sz="quarter" idx="16"/>
          </p:nvPr>
        </p:nvSpPr>
        <p:spPr/>
        <p:txBody>
          <a:bodyPr lIns="91440" tIns="45720" rIns="91440" bIns="45720" anchor="t">
            <a:normAutofit/>
          </a:bodyPr>
          <a:lstStyle/>
          <a:p>
            <a:r>
              <a:rPr lang="tr-TR">
                <a:latin typeface="Segoe UI"/>
                <a:cs typeface="Segoe UI"/>
              </a:rPr>
              <a:t>Arıtma aşamalarının sınıflandırılması – mavi, turuncu ve kırmızı​</a:t>
            </a:r>
          </a:p>
        </p:txBody>
      </p:sp>
      <p:sp>
        <p:nvSpPr>
          <p:cNvPr id="3" name="Tijdelijke aanduiding voor tekst 2">
            <a:extLst>
              <a:ext uri="{FF2B5EF4-FFF2-40B4-BE49-F238E27FC236}">
                <a16:creationId xmlns:a16="http://schemas.microsoft.com/office/drawing/2014/main" id="{6DABCAF7-32F8-7F18-F0CB-DB7804803E9C}"/>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fontScale="85000" lnSpcReduction="10000"/>
          </a:bodyPr>
          <a:lstStyle/>
          <a:p>
            <a:r>
              <a:rPr lang="tr-TR"/>
              <a:t>PWN, </a:t>
            </a:r>
            <a:r>
              <a:rPr lang="tr-TR" b="1"/>
              <a:t>güvenli içme suyu elde etmek için</a:t>
            </a:r>
            <a:r>
              <a:rPr lang="tr-TR"/>
              <a:t> suyu kaba arıtmadan ince arıtmaya doğru kademeli olarak arıtır</a:t>
            </a:r>
          </a:p>
          <a:p>
            <a:r>
              <a:rPr lang="tr-TR"/>
              <a:t>Çalışmalar arıtma sürecinin ne kadar ileri bir aşamasında yapılıyorsa, bir kirlenmenin sonuçları da o kadar ciddi olur.​ Bu nedenle </a:t>
            </a:r>
            <a:r>
              <a:rPr lang="tr-TR" b="1"/>
              <a:t>tesislerde her zaman</a:t>
            </a:r>
            <a:r>
              <a:rPr lang="tr-TR"/>
              <a:t> hijyen bölgesi oluşturulmalıdır</a:t>
            </a:r>
          </a:p>
          <a:p>
            <a:pPr marL="0" indent="0">
              <a:buNone/>
            </a:pPr>
            <a:endParaRPr lang="nl-NL"/>
          </a:p>
          <a:p>
            <a:endParaRPr lang="nl-NL"/>
          </a:p>
          <a:p>
            <a:pPr marL="0" indent="0">
              <a:buNone/>
            </a:pPr>
            <a:r>
              <a:rPr lang="tr-TR"/>
              <a:t>Arıtma aşamaları 3 kategoriye ayrılır:</a:t>
            </a:r>
          </a:p>
          <a:p>
            <a:endParaRPr lang="nl-NL"/>
          </a:p>
        </p:txBody>
      </p:sp>
      <p:sp>
        <p:nvSpPr>
          <p:cNvPr id="4" name="Tijdelijke aanduiding voor tekst 3">
            <a:extLst>
              <a:ext uri="{FF2B5EF4-FFF2-40B4-BE49-F238E27FC236}">
                <a16:creationId xmlns:a16="http://schemas.microsoft.com/office/drawing/2014/main" id="{7C4AC52C-848E-63E3-4545-8F80157E5A56}"/>
              </a:ext>
            </a:extLst>
          </p:cNvPr>
          <p:cNvSpPr>
            <a:spLocks noGrp="1" noRot="1" noMove="1" noResize="1" noEditPoints="1" noAdjustHandles="1" noChangeArrowheads="1" noChangeShapeType="1"/>
          </p:cNvSpPr>
          <p:nvPr>
            <p:ph type="body" sz="quarter" idx="10"/>
          </p:nvPr>
        </p:nvSpPr>
        <p:spPr/>
        <p:txBody>
          <a:bodyPr/>
          <a:lstStyle/>
          <a:p>
            <a:r>
              <a:rPr lang="tr-TR" b="1"/>
              <a:t>Mavi kategori</a:t>
            </a:r>
          </a:p>
          <a:p>
            <a:r>
              <a:rPr lang="tr-TR"/>
              <a:t>Ham su; henüz dezenfekte edilmemiştir</a:t>
            </a:r>
          </a:p>
        </p:txBody>
      </p:sp>
      <p:sp>
        <p:nvSpPr>
          <p:cNvPr id="5" name="Tijdelijke aanduiding voor tekst 4">
            <a:extLst>
              <a:ext uri="{FF2B5EF4-FFF2-40B4-BE49-F238E27FC236}">
                <a16:creationId xmlns:a16="http://schemas.microsoft.com/office/drawing/2014/main" id="{3C5A244C-92AF-224E-6143-636390BC8F3E}"/>
              </a:ext>
            </a:extLst>
          </p:cNvPr>
          <p:cNvSpPr>
            <a:spLocks noGrp="1" noRot="1" noMove="1" noResize="1" noEditPoints="1" noAdjustHandles="1" noChangeArrowheads="1" noChangeShapeType="1"/>
          </p:cNvSpPr>
          <p:nvPr>
            <p:ph type="body" sz="quarter" idx="11"/>
          </p:nvPr>
        </p:nvSpPr>
        <p:spPr/>
        <p:txBody>
          <a:bodyPr/>
          <a:lstStyle/>
          <a:p>
            <a:r>
              <a:rPr lang="tr-TR" b="1"/>
              <a:t>Turuncu kategori</a:t>
            </a:r>
          </a:p>
          <a:p>
            <a:r>
              <a:rPr lang="tr-TR"/>
              <a:t>Belirli bir düzeyde dezenfeksiyondan geçmiştir</a:t>
            </a:r>
          </a:p>
        </p:txBody>
      </p:sp>
      <p:sp>
        <p:nvSpPr>
          <p:cNvPr id="6" name="Tijdelijke aanduiding voor tekst 5">
            <a:extLst>
              <a:ext uri="{FF2B5EF4-FFF2-40B4-BE49-F238E27FC236}">
                <a16:creationId xmlns:a16="http://schemas.microsoft.com/office/drawing/2014/main" id="{BF067253-D76F-4215-67DE-EC298739B06F}"/>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tr-TR" b="1"/>
              <a:t>Kırmızı kategori</a:t>
            </a:r>
          </a:p>
          <a:p>
            <a:r>
              <a:rPr lang="tr-TR">
                <a:latin typeface="Segoe UI"/>
                <a:cs typeface="Segoe UI"/>
              </a:rPr>
              <a:t>Ana dezenfeksiyondan geçmiş veya içme suyu kalitesindedir</a:t>
            </a:r>
          </a:p>
        </p:txBody>
      </p:sp>
      <p:pic>
        <p:nvPicPr>
          <p:cNvPr id="7" name="2026-07-21_009_TUR.mp3">
            <a:hlinkClick r:id="" action="ppaction://media"/>
            <a:extLst>
              <a:ext uri="{FF2B5EF4-FFF2-40B4-BE49-F238E27FC236}">
                <a16:creationId xmlns:a16="http://schemas.microsoft.com/office/drawing/2014/main" id="{9A5695BE-8F72-E315-1970-DED0EEC0BE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1608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83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Kantoorthema">
  <a:themeElements>
    <a:clrScheme name="PWN">
      <a:dk1>
        <a:srgbClr val="005EAA"/>
      </a:dk1>
      <a:lt1>
        <a:srgbClr val="FFFFFF"/>
      </a:lt1>
      <a:dk2>
        <a:srgbClr val="5EA42F"/>
      </a:dk2>
      <a:lt2>
        <a:srgbClr val="ECF2F5"/>
      </a:lt2>
      <a:accent1>
        <a:srgbClr val="005EAA"/>
      </a:accent1>
      <a:accent2>
        <a:srgbClr val="5EA42F"/>
      </a:accent2>
      <a:accent3>
        <a:srgbClr val="A76500"/>
      </a:accent3>
      <a:accent4>
        <a:srgbClr val="ECF2F5"/>
      </a:accent4>
      <a:accent5>
        <a:srgbClr val="A91E5A"/>
      </a:accent5>
      <a:accent6>
        <a:srgbClr val="F39400"/>
      </a:accent6>
      <a:hlink>
        <a:srgbClr val="005EAA"/>
      </a:hlink>
      <a:folHlink>
        <a:srgbClr val="005EAA"/>
      </a:folHlink>
    </a:clrScheme>
    <a:fontScheme name="Aangepast 4">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60519_PWN_elearning_sjabloon_DEF" id="{1AEEA702-736B-4A3B-911B-C5AAACB3CA30}" vid="{67CDD8BE-4B94-4FF3-9C2F-45789E5663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173a5f2-fe4f-4403-821c-1c523b0cf162" xsi:nil="true"/>
    <lcf76f155ced4ddcb4097134ff3c332f xmlns="6c77377b-06ca-4507-a5fd-a6eb8621f8f4">
      <Terms xmlns="http://schemas.microsoft.com/office/infopath/2007/PartnerControls"/>
    </lcf76f155ced4ddcb4097134ff3c332f>
    <StatusWijziging xmlns="6c77377b-06ca-4507-a5fd-a6eb8621f8f4" xsi:nil="true"/>
    <_dlc_DocId xmlns="57fc9042-7ad7-43d3-895f-60184452fc7e">PWN01380-350502353-31740</_dlc_DocId>
    <_dlc_DocIdUrl xmlns="57fc9042-7ad7-43d3-895f-60184452fc7e">
      <Url>https://pwnkia.sharepoint.com/sites/prj-pwn01380/_layouts/15/DocIdRedir.aspx?ID=PWN01380-350502353-31740</Url>
      <Description>PWN01380-350502353-31740</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9ABD2DD55CE8428D16298F05C685E6" ma:contentTypeVersion="19" ma:contentTypeDescription="Create a new document." ma:contentTypeScope="" ma:versionID="0e9c818077da5cdb8d9d27ac5f6293c5">
  <xsd:schema xmlns:xsd="http://www.w3.org/2001/XMLSchema" xmlns:xs="http://www.w3.org/2001/XMLSchema" xmlns:p="http://schemas.microsoft.com/office/2006/metadata/properties" xmlns:ns2="6c77377b-06ca-4507-a5fd-a6eb8621f8f4" xmlns:ns3="57fc9042-7ad7-43d3-895f-60184452fc7e" xmlns:ns4="d173a5f2-fe4f-4403-821c-1c523b0cf162" targetNamespace="http://schemas.microsoft.com/office/2006/metadata/properties" ma:root="true" ma:fieldsID="2b5a1f061b4911a0211bc8757b0c6191" ns2:_="" ns3:_="" ns4:_="">
    <xsd:import namespace="6c77377b-06ca-4507-a5fd-a6eb8621f8f4"/>
    <xsd:import namespace="57fc9042-7ad7-43d3-895f-60184452fc7e"/>
    <xsd:import namespace="d173a5f2-fe4f-4403-821c-1c523b0cf162"/>
    <xsd:element name="properties">
      <xsd:complexType>
        <xsd:sequence>
          <xsd:element name="documentManagement">
            <xsd:complexType>
              <xsd:all>
                <xsd:element ref="ns2:MediaServiceKeyPoints" minOccurs="0"/>
                <xsd:element ref="ns2:MediaServiceMetadata" minOccurs="0"/>
                <xsd:element ref="ns2:MediaServiceFastMetadata" minOccurs="0"/>
                <xsd:element ref="ns3:SharedWithUsers" minOccurs="0"/>
                <xsd:element ref="ns3:SharedWithDetails" minOccurs="0"/>
                <xsd:element ref="ns2:MediaServiceAutoKeyPoint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3:_dlc_DocId" minOccurs="0"/>
                <xsd:element ref="ns3:_dlc_DocIdUrl" minOccurs="0"/>
                <xsd:element ref="ns3:_dlc_DocIdPersistId" minOccurs="0"/>
                <xsd:element ref="ns2:MediaServiceLocation" minOccurs="0"/>
                <xsd:element ref="ns2:StatusWijzigin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7377b-06ca-4507-a5fd-a6eb8621f8f4" elementFormDefault="qualified">
    <xsd:import namespace="http://schemas.microsoft.com/office/2006/documentManagement/types"/>
    <xsd:import namespace="http://schemas.microsoft.com/office/infopath/2007/PartnerControls"/>
    <xsd:element name="MediaServiceKeyPoints" ma:index="8" nillable="true" ma:displayName="KeyPoints" ma:internalName="MediaServiceKeyPoints" ma:readOnly="true">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204313e-323e-441f-8e10-f5402b0ff3b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element name="StatusWijziging" ma:index="28" nillable="true" ma:displayName="Status Wijziging" ma:format="Dropdown" ma:internalName="StatusWijziging">
      <xsd:simpleType>
        <xsd:restriction base="dms:Choice">
          <xsd:enumeration value="Akkoord"/>
          <xsd:enumeration value="Ter goedkeuring"/>
          <xsd:enumeration value="Ter informatie"/>
          <xsd:enumeration value="Niet akkoord"/>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fc9042-7ad7-43d3-895f-60184452fc7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_dlc_DocId" ma:index="24" nillable="true" ma:displayName="Document ID Value" ma:description="The value of the document ID assigned to this item." ma:indexed="true"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173a5f2-fe4f-4403-821c-1c523b0cf16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99ae0950-3ead-4c7f-a27d-557ed9aee1ae}" ma:internalName="TaxCatchAll" ma:showField="CatchAllData" ma:web="57fc9042-7ad7-43d3-895f-60184452fc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EDE760C-610C-4F00-9CD8-7F65985A1496}">
  <ds:schemaRefs>
    <ds:schemaRef ds:uri="http://schemas.openxmlformats.org/package/2006/metadata/core-properties"/>
    <ds:schemaRef ds:uri="http://www.w3.org/XML/1998/namespace"/>
    <ds:schemaRef ds:uri="718e7d74-2e7f-4cf2-a442-065c2194cf2b"/>
    <ds:schemaRef ds:uri="http://purl.org/dc/terms/"/>
    <ds:schemaRef ds:uri="http://purl.org/dc/dcmitype/"/>
    <ds:schemaRef ds:uri="http://purl.org/dc/elements/1.1/"/>
    <ds:schemaRef ds:uri="7cce10ea-fbd3-4c68-b482-22d2e2347836"/>
    <ds:schemaRef ds:uri="http://schemas.microsoft.com/office/2006/metadata/properties"/>
    <ds:schemaRef ds:uri="http://schemas.microsoft.com/office/2006/documentManagement/types"/>
    <ds:schemaRef ds:uri="http://schemas.microsoft.com/office/infopath/2007/PartnerControls"/>
  </ds:schemaRefs>
</ds:datastoreItem>
</file>

<file path=customXml/itemProps2.xml><?xml version="1.0" encoding="utf-8"?>
<ds:datastoreItem xmlns:ds="http://schemas.openxmlformats.org/officeDocument/2006/customXml" ds:itemID="{EB74615A-FCBE-4EF8-A7C3-85F2158A52FB}">
  <ds:schemaRefs>
    <ds:schemaRef ds:uri="http://schemas.microsoft.com/sharepoint/v3/contenttype/forms"/>
  </ds:schemaRefs>
</ds:datastoreItem>
</file>

<file path=customXml/itemProps3.xml><?xml version="1.0" encoding="utf-8"?>
<ds:datastoreItem xmlns:ds="http://schemas.openxmlformats.org/officeDocument/2006/customXml" ds:itemID="{E6E42608-ED4B-4143-86D2-7B02752D8C55}"/>
</file>

<file path=customXml/itemProps4.xml><?xml version="1.0" encoding="utf-8"?>
<ds:datastoreItem xmlns:ds="http://schemas.openxmlformats.org/officeDocument/2006/customXml" ds:itemID="{36D166B6-C305-4B71-B158-A86A35C4FFB4}"/>
</file>

<file path=docProps/app.xml><?xml version="1.0" encoding="utf-8"?>
<Properties xmlns="http://schemas.openxmlformats.org/officeDocument/2006/extended-properties" xmlns:vt="http://schemas.openxmlformats.org/officeDocument/2006/docPropsVTypes">
  <Template>260519_PWN_elearning_v1</Template>
  <TotalTime>619</TotalTime>
  <Words>4858</Words>
  <Application>Microsoft Macintosh PowerPoint</Application>
  <PresentationFormat>Breedbeeld</PresentationFormat>
  <Paragraphs>496</Paragraphs>
  <Slides>32</Slides>
  <Notes>32</Notes>
  <HiddenSlides>0</HiddenSlides>
  <MMClips>29</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32</vt:i4>
      </vt:variant>
    </vt:vector>
  </HeadingPairs>
  <TitlesOfParts>
    <vt:vector size="41" baseType="lpstr">
      <vt:lpstr>Aptos</vt:lpstr>
      <vt:lpstr>Arial</vt:lpstr>
      <vt:lpstr>Calibri</vt:lpstr>
      <vt:lpstr>Figtree</vt:lpstr>
      <vt:lpstr>Segoe UI</vt:lpstr>
      <vt:lpstr>Segoe UI Semibold</vt:lpstr>
      <vt:lpstr>Segoe UI Semilight</vt:lpstr>
      <vt:lpstr>Systeemlettertype regulier</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Buro Dirigo | Kitty van der Veen</dc:creator>
  <cp:lastModifiedBy>Bram Oorthuizen</cp:lastModifiedBy>
  <cp:revision>109</cp:revision>
  <dcterms:created xsi:type="dcterms:W3CDTF">2026-05-19T12:25:56Z</dcterms:created>
  <dcterms:modified xsi:type="dcterms:W3CDTF">2026-07-21T10:35:40Z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0x0101006A9ABD2DD55CE8428D16298F05C685E6</vt:lpwstr>
  </property>
  <property fmtid="{D5CDD505-2E9C-101B-9397-08002B2CF9AE}" pid="3" name="MediaServiceImageTags">
    <vt:lpwstr/>
  </property>
  <property fmtid="{D5CDD505-2E9C-101B-9397-08002B2CF9AE}" pid="4" name="MSIP_Label_d777f3bd-e355-47d4-b167-e3302236dbc2_Enabled">
    <vt:lpwstr>true</vt:lpwstr>
  </property>
  <property fmtid="{D5CDD505-2E9C-101B-9397-08002B2CF9AE}" pid="5" name="MSIP_Label_d777f3bd-e355-47d4-b167-e3302236dbc2_SetDate">
    <vt:lpwstr>2025-07-22T09:59:45Z</vt:lpwstr>
  </property>
  <property fmtid="{D5CDD505-2E9C-101B-9397-08002B2CF9AE}" pid="6" name="MSIP_Label_d777f3bd-e355-47d4-b167-e3302236dbc2_Method">
    <vt:lpwstr>Standard</vt:lpwstr>
  </property>
  <property fmtid="{D5CDD505-2E9C-101B-9397-08002B2CF9AE}" pid="7" name="MSIP_Label_d777f3bd-e355-47d4-b167-e3302236dbc2_Name">
    <vt:lpwstr>Ketenvertrouwelijk</vt:lpwstr>
  </property>
  <property fmtid="{D5CDD505-2E9C-101B-9397-08002B2CF9AE}" pid="8" name="MSIP_Label_d777f3bd-e355-47d4-b167-e3302236dbc2_SiteId">
    <vt:lpwstr>55fa1a18-7257-4a01-ba69-b5023cc47f9a</vt:lpwstr>
  </property>
  <property fmtid="{D5CDD505-2E9C-101B-9397-08002B2CF9AE}" pid="9" name="MSIP_Label_d777f3bd-e355-47d4-b167-e3302236dbc2_ActionId">
    <vt:lpwstr>44cdc2fc-d658-4098-9066-5af5e8b59882</vt:lpwstr>
  </property>
  <property fmtid="{D5CDD505-2E9C-101B-9397-08002B2CF9AE}" pid="10" name="MSIP_Label_d777f3bd-e355-47d4-b167-e3302236dbc2_ContentBits">
    <vt:lpwstr>0</vt:lpwstr>
  </property>
  <property fmtid="{D5CDD505-2E9C-101B-9397-08002B2CF9AE}" pid="11" name="MSIP_Label_d777f3bd-e355-47d4-b167-e3302236dbc2_Tag">
    <vt:lpwstr>10, 3, 0, 2</vt:lpwstr>
  </property>
  <property fmtid="{D5CDD505-2E9C-101B-9397-08002B2CF9AE}" pid="12" name="_dlc_DocIdItemGuid">
    <vt:lpwstr>1d5689bc-e034-4966-8f5d-e34b00797ec5</vt:lpwstr>
  </property>
</Properties>
</file>