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85" r:id="rId5"/>
    <p:sldId id="298" r:id="rId6"/>
    <p:sldId id="299" r:id="rId7"/>
    <p:sldId id="300" r:id="rId8"/>
    <p:sldId id="313" r:id="rId9"/>
    <p:sldId id="301" r:id="rId10"/>
    <p:sldId id="304" r:id="rId11"/>
    <p:sldId id="290" r:id="rId12"/>
    <p:sldId id="294" r:id="rId13"/>
    <p:sldId id="292" r:id="rId14"/>
    <p:sldId id="293" r:id="rId15"/>
    <p:sldId id="325" r:id="rId16"/>
    <p:sldId id="323" r:id="rId17"/>
    <p:sldId id="317" r:id="rId18"/>
    <p:sldId id="288" r:id="rId19"/>
    <p:sldId id="318" r:id="rId20"/>
    <p:sldId id="320" r:id="rId21"/>
    <p:sldId id="337" r:id="rId22"/>
    <p:sldId id="308" r:id="rId23"/>
    <p:sldId id="324" r:id="rId24"/>
    <p:sldId id="306" r:id="rId25"/>
    <p:sldId id="289" r:id="rId26"/>
    <p:sldId id="316" r:id="rId27"/>
    <p:sldId id="315" r:id="rId28"/>
    <p:sldId id="291" r:id="rId29"/>
    <p:sldId id="339" r:id="rId30"/>
    <p:sldId id="330" r:id="rId31"/>
    <p:sldId id="321" r:id="rId32"/>
    <p:sldId id="333" r:id="rId33"/>
    <p:sldId id="338" r:id="rId34"/>
    <p:sldId id="336" r:id="rId35"/>
    <p:sldId id="297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55D626-0AB6-61E4-21BA-121A78ECEA4E}" name="Nordmann, A (Arno)" initials="NA" userId="S::arno.nordmann@pwn.nl::0710552f-2d48-4829-a736-176628860d79" providerId="AD"/>
  <p188:author id="{CFB0BA3F-090F-8CC0-4E26-5718193C05CA}" name="Berg, D.J.M van de (Daphne)" initials="B(" userId="S::daphne.van.de.berg@pwn.nl::655bb6ae-e808-4d53-afb5-7600600e7875" providerId="AD"/>
  <p188:author id="{2470899B-CC58-B8DE-6031-878B6E53F8EB}" name="Smit, HJP (Herman)" initials="HS" userId="S::herman.smit@pwn.nl::97e577b2-d187-4c1e-85ae-4c0249d438f1" providerId="AD"/>
  <p188:author id="{90A69CDA-876C-1100-F7EC-38E41E03A244}" name="Lee, M.N. van der (Marten)" initials="L(" userId="S::marten.van.der.lee@pwn.nl::b46ecc52-9897-4057-9dbd-eb3031510b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00"/>
    <a:srgbClr val="005EAA"/>
    <a:srgbClr val="000000"/>
    <a:srgbClr val="0B3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49"/>
    <p:restoredTop sz="97097"/>
  </p:normalViewPr>
  <p:slideViewPr>
    <p:cSldViewPr snapToGrid="0">
      <p:cViewPr varScale="1">
        <p:scale>
          <a:sx n="144" d="100"/>
          <a:sy n="144" d="100"/>
        </p:scale>
        <p:origin x="21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109" y="-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o Dirigo | Kitty van der Veen" userId="5aa31f3e-7d9e-4fc5-add5-b6340ade2570" providerId="ADAL" clId="{EE6EBDEF-DA77-41BE-B1FE-F620C2E0D1D1}"/>
    <pc:docChg chg="custSel delSld modSld">
      <pc:chgData name="Buro Dirigo | Kitty van der Veen" userId="5aa31f3e-7d9e-4fc5-add5-b6340ade2570" providerId="ADAL" clId="{EE6EBDEF-DA77-41BE-B1FE-F620C2E0D1D1}" dt="2026-07-16T11:59:31.397" v="4" actId="478"/>
      <pc:docMkLst>
        <pc:docMk/>
      </pc:docMkLst>
      <pc:sldChg chg="modSp mod">
        <pc:chgData name="Buro Dirigo | Kitty van der Veen" userId="5aa31f3e-7d9e-4fc5-add5-b6340ade2570" providerId="ADAL" clId="{EE6EBDEF-DA77-41BE-B1FE-F620C2E0D1D1}" dt="2026-07-16T11:59:05.761" v="3" actId="14100"/>
        <pc:sldMkLst>
          <pc:docMk/>
          <pc:sldMk cId="1666187714" sldId="285"/>
        </pc:sldMkLst>
        <pc:spChg chg="mod">
          <ac:chgData name="Buro Dirigo | Kitty van der Veen" userId="5aa31f3e-7d9e-4fc5-add5-b6340ade2570" providerId="ADAL" clId="{EE6EBDEF-DA77-41BE-B1FE-F620C2E0D1D1}" dt="2026-07-16T11:58:59.565" v="1" actId="14100"/>
          <ac:spMkLst>
            <pc:docMk/>
            <pc:sldMk cId="1666187714" sldId="285"/>
            <ac:spMk id="8" creationId="{4AFCF725-92CF-D8DE-1F60-65EA7D9770F3}"/>
          </ac:spMkLst>
        </pc:spChg>
        <pc:spChg chg="mod">
          <ac:chgData name="Buro Dirigo | Kitty van der Veen" userId="5aa31f3e-7d9e-4fc5-add5-b6340ade2570" providerId="ADAL" clId="{EE6EBDEF-DA77-41BE-B1FE-F620C2E0D1D1}" dt="2026-07-16T11:59:05.761" v="3" actId="14100"/>
          <ac:spMkLst>
            <pc:docMk/>
            <pc:sldMk cId="1666187714" sldId="285"/>
            <ac:spMk id="9" creationId="{CD4208BB-11DD-CCA6-6B40-319EFA991C2E}"/>
          </ac:spMkLst>
        </pc:spChg>
      </pc:sldChg>
      <pc:sldChg chg="delSp mod">
        <pc:chgData name="Buro Dirigo | Kitty van der Veen" userId="5aa31f3e-7d9e-4fc5-add5-b6340ade2570" providerId="ADAL" clId="{EE6EBDEF-DA77-41BE-B1FE-F620C2E0D1D1}" dt="2026-07-16T11:59:31.397" v="4" actId="478"/>
        <pc:sldMkLst>
          <pc:docMk/>
          <pc:sldMk cId="1091537123" sldId="321"/>
        </pc:sldMkLst>
        <pc:spChg chg="del">
          <ac:chgData name="Buro Dirigo | Kitty van der Veen" userId="5aa31f3e-7d9e-4fc5-add5-b6340ade2570" providerId="ADAL" clId="{EE6EBDEF-DA77-41BE-B1FE-F620C2E0D1D1}" dt="2026-07-16T11:59:31.397" v="4" actId="478"/>
          <ac:spMkLst>
            <pc:docMk/>
            <pc:sldMk cId="1091537123" sldId="321"/>
            <ac:spMk id="4" creationId="{162F2EEF-76CB-7353-DC61-1C81F49ABB18}"/>
          </ac:spMkLst>
        </pc:spChg>
      </pc:sldChg>
      <pc:sldChg chg="del">
        <pc:chgData name="Buro Dirigo | Kitty van der Veen" userId="5aa31f3e-7d9e-4fc5-add5-b6340ade2570" providerId="ADAL" clId="{EE6EBDEF-DA77-41BE-B1FE-F620C2E0D1D1}" dt="2026-07-16T11:58:54.238" v="0" actId="2696"/>
        <pc:sldMkLst>
          <pc:docMk/>
          <pc:sldMk cId="589933065" sldId="34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66ADC73-C6FD-10F7-4EE9-601006505E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EEC1DD-9778-FAA3-8E19-04D0E7961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3EC35-BE62-40F2-8569-5D92205E6693}" type="datetimeFigureOut">
              <a:rPr lang="nl-NL" smtClean="0"/>
              <a:t>21-07-2026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5322A0-4418-8608-3DA7-65F4C4D3E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FFD617-0031-3E5E-2C5D-043191524D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D9AEF-DE02-490D-B341-768FB1EBC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6059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DC5A8-32A0-47D8-94B4-B787491D97A2}" type="datetimeFigureOut">
              <a:rPr lang="nl-NL" smtClean="0"/>
              <a:t>21-07-2026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5F3A4-EA52-4D0B-8539-6D5F43DA58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12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923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10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992FB32-4AC7-E7A4-A12B-2C1F73A8F0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37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Мы подготовили обзор наших очистных установок, различных этапов очистки и категорий, к которым относится каждый из них.</a:t>
            </a:r>
          </a:p>
          <a:p>
            <a:pPr algn="l" rtl="0"/>
            <a:r>
              <a:rPr lang="ru-Ru" b="0" i="0" u="none" baseline="0"/>
              <a:t>Например, если вы приступаете к работе на производственном предприятии Jan Lagrand, вы увидите, что фильтрация UF и HF относятся к красной категории. Это означает, что вы имеете дело с питьевой водой или последним этапом подготовки питьевой воды, и что здесь действуют самые строгие меры..</a:t>
            </a:r>
          </a:p>
          <a:p>
            <a:pPr algn="l" rtl="0"/>
            <a:r>
              <a:rPr lang="ru-Ru" b="0" i="0" u="none" baseline="0"/>
              <a:t>Внимательно изучите схему, и вы точно узнаете, к какой категории относятся ваши рабочие задания.​</a:t>
            </a:r>
          </a:p>
          <a:p>
            <a:endParaRPr lang="ru-Ru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99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12594-FBF4-DF51-7FFB-C22010CB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667C19-AC61-C40A-7A53-619FE9500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E6E89-6E0F-9288-33AE-49EA0771C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12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614F222-D250-83CA-5680-AE5CB06A5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719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13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829B9FD-9C10-A79A-D52A-19DD01449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458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14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1E3B35C-A66C-2D9B-E98A-2CBA2D8C5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12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При сносе, новом строительстве или реконструкции существующего здания действуют ряд общих правил:</a:t>
            </a:r>
          </a:p>
          <a:p>
            <a:pPr algn="l" rtl="0"/>
            <a:r>
              <a:rPr lang="ru-Ru" b="0" i="0" u="none" baseline="0"/>
              <a:t>1. ​Личная гигиена​</a:t>
            </a:r>
            <a:endParaRPr lang="ru-Ru"/>
          </a:p>
          <a:p>
            <a:pPr algn="l" rtl="0"/>
            <a:r>
              <a:rPr lang="ru-Ru" b="0" i="0" u="none" baseline="0"/>
              <a:t>2. Чистое и убраное рабочее место​</a:t>
            </a:r>
          </a:p>
          <a:p>
            <a:pPr algn="l" rtl="0"/>
            <a:r>
              <a:rPr lang="ru-Ru" b="0" i="0" u="none" baseline="0"/>
              <a:t>3. Обращайте внимание на пиктограммы и предупреждающие знаки​​</a:t>
            </a:r>
          </a:p>
          <a:p>
            <a:pPr algn="l" rtl="0"/>
            <a:r>
              <a:rPr lang="ru-Ru" b="0" i="0" u="none" baseline="0"/>
              <a:t>4. Соблюдайте правила санитарно-защитных зон</a:t>
            </a:r>
          </a:p>
          <a:p>
            <a:pPr algn="l" rtl="0"/>
            <a:r>
              <a:rPr lang="ru-Ru" b="0" i="0" u="none" baseline="0"/>
              <a:t>Мы последовательно рассмотрим их вместе с вами</a:t>
            </a:r>
          </a:p>
          <a:p>
            <a:endParaRPr lang="ru-Ru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54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16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0021C2D-99A9-AADA-3BD4-68A7727A8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000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17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8EBA7DB-9AC8-037E-2ECA-CCBF6F3611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475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F9B3-9223-6347-5659-DC763582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1177D7-4374-8B94-7CC1-2BE921431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785FE6-323E-6F98-E417-F34BF600B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18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53DF9B7-24A4-9AAE-3694-E4A59F162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327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19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9354373-B871-8990-4F31-42FFA97D9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4B6CB6F-0D37-FF8C-635F-8E335E413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27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9BCEB-24C1-EC7E-3771-48C0BD78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6059CD1-B35E-CBF2-C710-D52486F71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704AFC-587F-161D-0368-ADBD1B4E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20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6BAA3F1-E865-1F8C-C5AB-479C91DA2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067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584F5-3504-A37D-1433-6E9E0FF3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C886925-7414-756C-6A37-E63B883DC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18E537-2B62-B9C4-4548-1D8B38994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21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D650475-078D-18AF-6810-0462A57F1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948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22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EFEF3E4-1AE3-2038-92C6-7EAF3FA77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16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23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CB1F23B-3150-EB99-92B0-3205589D9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70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24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9CE3694-499F-54BC-21D5-6DFD4FBF0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711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25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0B9118A-9F1D-0B27-6101-2DA93BD96F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863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D6D67-21FC-B0C2-ED5E-7CF7D31B6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6A3E17-0BF4-9510-CFD4-810B30195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B7EA18-5146-3ED6-11FC-48EBF50FE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26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A14E152-4E92-4CE2-9F3E-8E1A78951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280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3C8A-E5EF-7047-0DE0-F7B77782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D4EB6B-E750-FDBE-3246-B9713587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358BC-6505-1FF5-9778-06E1D9529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27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A65F316-4D59-D6C0-1C83-1E3A739A1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30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28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BC36CE7-660C-DE88-647B-79DC56D7E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588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95EA0-B09B-32CB-215B-9A09D3F4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9A7063-006C-A381-ED42-CF062C299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300EAC-DDC2-15B7-E3BA-6C9DA0FFB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29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377F9CA-C60E-DAF8-15E4-7EDC2490A2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9723-7A96-4F07-2451-5CB8F503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84061D4-6DDC-30E5-5F1F-EDBEC6FC3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91A3B7-B060-F38F-39B5-0C480F3B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80AE5DE-5C4C-4AA3-61AF-DB030DC22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57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30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3E8250E-444F-2CB1-E550-89C3956C4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867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31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330A20A-CC46-0AD9-06B9-1B2FAFF48B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30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71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7096-51A1-A52B-37C0-FACB71D2D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D90ACB-5E6E-6747-E218-F3ECF1CA2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EF649E-20DD-0C89-0827-183D38570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4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17900BC-ABAF-9331-B046-283A932DA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0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5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8D0E17C-66E5-0937-61D1-5948FE66F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41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F0DB-7AEE-BACA-8522-966CDC09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DD6F7C-D13A-52DB-AD81-2CFE283F6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F43D16-5F38-2ECF-82F9-62317D6D5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6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39713DF-E4D1-2894-AC38-4C7CAE0581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268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C641-ADB2-00FF-6B68-D5B4BE0C0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A30FB89-BA64-172A-BFC0-DE23F4802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6066D3-1B5B-0178-618D-60F9615D4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7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890E5C4-76A7-2D43-6416-2BD33BCF6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4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8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E8D8EEB-1E50-A571-CF18-6E591A399B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2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9</a:t>
            </a:fld>
            <a:endParaRPr lang="ru-Ru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5155F44-280E-6028-9FD8-FA8496AF9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1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6956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5500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6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3" y="1689557"/>
            <a:ext cx="5467338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F5CEA0-5B27-30BA-BDF2-602A4E7103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6105" y="1689556"/>
            <a:ext cx="7772400" cy="5498903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C764611-BE25-DE06-48F0-CCFD133A0D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21070142">
            <a:off x="7576232" y="3557841"/>
            <a:ext cx="3452734" cy="184268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buFontTx/>
              <a:buNone/>
              <a:defRPr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892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in blauw 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9B44BD-675C-55DE-C19E-410D14866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FFD7D18-A056-0833-66EA-3C6C6BA3CD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539695" y="548086"/>
            <a:ext cx="11112610" cy="1768548"/>
          </a:xfrm>
          <a:custGeom>
            <a:avLst/>
            <a:gdLst>
              <a:gd name="csX0" fmla="*/ 367413 w 11112610"/>
              <a:gd name="csY0" fmla="*/ 0 h 1768548"/>
              <a:gd name="csX1" fmla="*/ 11009691 w 11112610"/>
              <a:gd name="csY1" fmla="*/ 0 h 1768548"/>
              <a:gd name="csX2" fmla="*/ 11112610 w 11112610"/>
              <a:gd name="csY2" fmla="*/ 95370 h 1768548"/>
              <a:gd name="csX3" fmla="*/ 11112610 w 11112610"/>
              <a:gd name="csY3" fmla="*/ 1428793 h 1768548"/>
              <a:gd name="csX4" fmla="*/ 10819155 w 11112610"/>
              <a:gd name="csY4" fmla="*/ 1762441 h 1768548"/>
              <a:gd name="csX5" fmla="*/ 10753773 w 11112610"/>
              <a:gd name="csY5" fmla="*/ 1768548 h 1768548"/>
              <a:gd name="csX6" fmla="*/ 98472 w 11112610"/>
              <a:gd name="csY6" fmla="*/ 1768548 h 1768548"/>
              <a:gd name="csX7" fmla="*/ 62749 w 11112610"/>
              <a:gd name="csY7" fmla="*/ 1761865 h 1768548"/>
              <a:gd name="csX8" fmla="*/ 17467 w 11112610"/>
              <a:gd name="csY8" fmla="*/ 1727312 h 1768548"/>
              <a:gd name="csX9" fmla="*/ 0 w 11112610"/>
              <a:gd name="csY9" fmla="*/ 1674323 h 1768548"/>
              <a:gd name="csX10" fmla="*/ 0 w 11112610"/>
              <a:gd name="csY10" fmla="*/ 340062 h 1768548"/>
              <a:gd name="csX11" fmla="*/ 28772 w 11112610"/>
              <a:gd name="csY11" fmla="*/ 208003 h 1768548"/>
              <a:gd name="csX12" fmla="*/ 367413 w 11112610"/>
              <a:gd name="csY12" fmla="*/ 0 h 1768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112610" h="1768548">
                <a:moveTo>
                  <a:pt x="367413" y="0"/>
                </a:moveTo>
                <a:lnTo>
                  <a:pt x="11009691" y="0"/>
                </a:lnTo>
                <a:cubicBezTo>
                  <a:pt x="11066532" y="0"/>
                  <a:pt x="11112610" y="42698"/>
                  <a:pt x="11112610" y="95370"/>
                </a:cubicBezTo>
                <a:lnTo>
                  <a:pt x="11112610" y="1428793"/>
                </a:lnTo>
                <a:cubicBezTo>
                  <a:pt x="11112610" y="1593372"/>
                  <a:pt x="10986630" y="1730684"/>
                  <a:pt x="10819155" y="1762441"/>
                </a:cubicBezTo>
                <a:lnTo>
                  <a:pt x="10753773" y="1768548"/>
                </a:lnTo>
                <a:lnTo>
                  <a:pt x="98472" y="1768548"/>
                </a:lnTo>
                <a:lnTo>
                  <a:pt x="62749" y="1761865"/>
                </a:lnTo>
                <a:cubicBezTo>
                  <a:pt x="44279" y="1754626"/>
                  <a:pt x="28564" y="1742533"/>
                  <a:pt x="17467" y="1727312"/>
                </a:cubicBezTo>
                <a:lnTo>
                  <a:pt x="0" y="1674323"/>
                </a:lnTo>
                <a:lnTo>
                  <a:pt x="0" y="340062"/>
                </a:lnTo>
                <a:lnTo>
                  <a:pt x="28772" y="208003"/>
                </a:lnTo>
                <a:cubicBezTo>
                  <a:pt x="84565" y="85768"/>
                  <a:pt x="215180" y="0"/>
                  <a:pt x="367413" y="0"/>
                </a:cubicBezTo>
                <a:close/>
              </a:path>
            </a:pathLst>
          </a:custGeom>
          <a:solidFill>
            <a:srgbClr val="005EAA">
              <a:alpha val="74902"/>
            </a:srgbClr>
          </a:solidFill>
        </p:spPr>
        <p:txBody>
          <a:bodyPr wrap="square" lIns="360000" tIns="360000" rIns="360000" bIns="360000">
            <a:normAutofit/>
          </a:bodyPr>
          <a:lstStyle>
            <a:lvl1pPr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044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, oranje en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 3">
            <a:extLst>
              <a:ext uri="{FF2B5EF4-FFF2-40B4-BE49-F238E27FC236}">
                <a16:creationId xmlns:a16="http://schemas.microsoft.com/office/drawing/2014/main" id="{62066283-362C-DE34-87AE-A9705C1FDB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3457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2B7ECE66-1712-E6F3-C54E-4D625477B4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4222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8FF4D73D-EE44-048C-8C82-C76A2C9527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07099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F02C26F-7FD0-84E8-4082-E15B026C51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2060293"/>
            <a:ext cx="2951163" cy="3970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B536B3AB-CE4A-1054-A281-43D0AD09A7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D5C79EE7-4D60-CA56-DB0F-829CEA666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914400" y="83315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4620417" y="827087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349187" y="82708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5619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met blauw, oranje,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5C46D0E3-89B5-4511-A79C-40783C45E9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044236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5910F4F5-9025-8F93-E45F-C9400F6F2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30887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CCD67963-B8A9-F2F1-2B5E-B955E1AC92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817538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3346501" y="83315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233160" y="827088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098280" y="82708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FA9A482-F5EA-E8AB-036C-1212D9DDB5DC}"/>
              </a:ext>
            </a:extLst>
          </p:cNvPr>
          <p:cNvGraphicFramePr>
            <a:graphicFrameLocks noGrp="1" noDrilldown="1" noMove="1" noResize="1"/>
          </p:cNvGraphicFramePr>
          <p:nvPr userDrawn="1">
            <p:extLst>
              <p:ext uri="{D42A27DB-BD31-4B8C-83A1-F6EECF244321}">
                <p14:modId xmlns:p14="http://schemas.microsoft.com/office/powerpoint/2010/main" val="1451460156"/>
              </p:ext>
            </p:extLst>
          </p:nvPr>
        </p:nvGraphicFramePr>
        <p:xfrm>
          <a:off x="423746" y="1825947"/>
          <a:ext cx="10876604" cy="432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469">
                  <a:extLst>
                    <a:ext uri="{9D8B030D-6E8A-4147-A177-3AD203B41FA5}">
                      <a16:colId xmlns:a16="http://schemas.microsoft.com/office/drawing/2014/main" val="4070466628"/>
                    </a:ext>
                  </a:extLst>
                </a:gridCol>
                <a:gridCol w="2877014">
                  <a:extLst>
                    <a:ext uri="{9D8B030D-6E8A-4147-A177-3AD203B41FA5}">
                      <a16:colId xmlns:a16="http://schemas.microsoft.com/office/drawing/2014/main" val="2860419693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733169817"/>
                    </a:ext>
                  </a:extLst>
                </a:gridCol>
                <a:gridCol w="2234409">
                  <a:extLst>
                    <a:ext uri="{9D8B030D-6E8A-4147-A177-3AD203B41FA5}">
                      <a16:colId xmlns:a16="http://schemas.microsoft.com/office/drawing/2014/main" val="3167617727"/>
                    </a:ext>
                  </a:extLst>
                </a:gridCol>
              </a:tblGrid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06529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88849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54676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62355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537100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64996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458598"/>
                  </a:ext>
                </a:extLst>
              </a:tr>
            </a:tbl>
          </a:graphicData>
        </a:graphic>
      </p:graphicFrame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C9C5567-9483-4EE3-137A-B21E47037D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46501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10">
            <a:extLst>
              <a:ext uri="{FF2B5EF4-FFF2-40B4-BE49-F238E27FC236}">
                <a16:creationId xmlns:a16="http://schemas.microsoft.com/office/drawing/2014/main" id="{0D0523E9-573A-8C1F-68D0-7561385C2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3346501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97B555DE-E833-3789-3DB7-A473DCDECB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3346501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Tijdelijke aanduiding voor tekst 10">
            <a:extLst>
              <a:ext uri="{FF2B5EF4-FFF2-40B4-BE49-F238E27FC236}">
                <a16:creationId xmlns:a16="http://schemas.microsoft.com/office/drawing/2014/main" id="{BAC10889-3ADF-55AD-52BB-ADEFD2AE3F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3346501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45DD9C10-F231-A265-3AC8-F82FE7281E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>
          <a:xfrm>
            <a:off x="3346501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10">
            <a:extLst>
              <a:ext uri="{FF2B5EF4-FFF2-40B4-BE49-F238E27FC236}">
                <a16:creationId xmlns:a16="http://schemas.microsoft.com/office/drawing/2014/main" id="{D9D36D17-65AD-70BD-D957-8AC73C3C5D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346501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Tijdelijke aanduiding voor tekst 10">
            <a:extLst>
              <a:ext uri="{FF2B5EF4-FFF2-40B4-BE49-F238E27FC236}">
                <a16:creationId xmlns:a16="http://schemas.microsoft.com/office/drawing/2014/main" id="{337801AF-A73A-F33B-1D3D-B990EA258B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>
          <a:xfrm>
            <a:off x="3346501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6B670D73-A97D-2668-1342-5DBD4A8EB3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23316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ijdelijke aanduiding voor tekst 10">
            <a:extLst>
              <a:ext uri="{FF2B5EF4-FFF2-40B4-BE49-F238E27FC236}">
                <a16:creationId xmlns:a16="http://schemas.microsoft.com/office/drawing/2014/main" id="{CA312741-9357-C854-9FC6-1D26399039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>
          <a:xfrm>
            <a:off x="623316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2E4272F6-A5F8-A21C-4DC6-B5D60E89F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>
          <a:xfrm>
            <a:off x="623316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ijdelijke aanduiding voor tekst 10">
            <a:extLst>
              <a:ext uri="{FF2B5EF4-FFF2-40B4-BE49-F238E27FC236}">
                <a16:creationId xmlns:a16="http://schemas.microsoft.com/office/drawing/2014/main" id="{686E1C38-26FB-1AD1-F96C-2E00119BA2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>
          <a:xfrm>
            <a:off x="623316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B2C07762-5330-EB31-DDE3-3F85CB59B5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>
          <a:xfrm>
            <a:off x="623316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10">
            <a:extLst>
              <a:ext uri="{FF2B5EF4-FFF2-40B4-BE49-F238E27FC236}">
                <a16:creationId xmlns:a16="http://schemas.microsoft.com/office/drawing/2014/main" id="{344F9290-086D-03C6-3485-00887171A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>
          <a:xfrm>
            <a:off x="623316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tekst 10">
            <a:extLst>
              <a:ext uri="{FF2B5EF4-FFF2-40B4-BE49-F238E27FC236}">
                <a16:creationId xmlns:a16="http://schemas.microsoft.com/office/drawing/2014/main" id="{DDF46217-E600-BD0D-F10C-B9AAA0D5D0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23316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Tijdelijke aanduiding voor tekst 10">
            <a:extLst>
              <a:ext uri="{FF2B5EF4-FFF2-40B4-BE49-F238E27FC236}">
                <a16:creationId xmlns:a16="http://schemas.microsoft.com/office/drawing/2014/main" id="{BC487EDD-640F-CC4F-3F63-0D283156C6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909828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8" name="Tijdelijke aanduiding voor tekst 10">
            <a:extLst>
              <a:ext uri="{FF2B5EF4-FFF2-40B4-BE49-F238E27FC236}">
                <a16:creationId xmlns:a16="http://schemas.microsoft.com/office/drawing/2014/main" id="{D56E85F8-B172-0B6F-71A2-F6AE2A0E4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909828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9" name="Tijdelijke aanduiding voor tekst 10">
            <a:extLst>
              <a:ext uri="{FF2B5EF4-FFF2-40B4-BE49-F238E27FC236}">
                <a16:creationId xmlns:a16="http://schemas.microsoft.com/office/drawing/2014/main" id="{7A20183F-2B21-748D-7C20-F13281D87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09828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0" name="Tijdelijke aanduiding voor tekst 10">
            <a:extLst>
              <a:ext uri="{FF2B5EF4-FFF2-40B4-BE49-F238E27FC236}">
                <a16:creationId xmlns:a16="http://schemas.microsoft.com/office/drawing/2014/main" id="{0FD3A305-6D5F-1508-C359-AE5889F86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09828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1" name="Tijdelijke aanduiding voor tekst 10">
            <a:extLst>
              <a:ext uri="{FF2B5EF4-FFF2-40B4-BE49-F238E27FC236}">
                <a16:creationId xmlns:a16="http://schemas.microsoft.com/office/drawing/2014/main" id="{19F386E0-0559-9B01-B998-64DD6A75D8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909828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2" name="Tijdelijke aanduiding voor tekst 10">
            <a:extLst>
              <a:ext uri="{FF2B5EF4-FFF2-40B4-BE49-F238E27FC236}">
                <a16:creationId xmlns:a16="http://schemas.microsoft.com/office/drawing/2014/main" id="{38B28780-536B-F79D-1418-1181BEE00A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09828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3" name="Tijdelijke aanduiding voor tekst 10">
            <a:extLst>
              <a:ext uri="{FF2B5EF4-FFF2-40B4-BE49-F238E27FC236}">
                <a16:creationId xmlns:a16="http://schemas.microsoft.com/office/drawing/2014/main" id="{2558E826-8A34-274F-4BB3-6278A5A841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909828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4" name="Tijdelijke aanduiding voor tekst 10">
            <a:extLst>
              <a:ext uri="{FF2B5EF4-FFF2-40B4-BE49-F238E27FC236}">
                <a16:creationId xmlns:a16="http://schemas.microsoft.com/office/drawing/2014/main" id="{D34FD626-6FAF-8C6F-8EA7-11CD41FCF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23746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5" name="Tijdelijke aanduiding voor tekst 10">
            <a:extLst>
              <a:ext uri="{FF2B5EF4-FFF2-40B4-BE49-F238E27FC236}">
                <a16:creationId xmlns:a16="http://schemas.microsoft.com/office/drawing/2014/main" id="{E48BE71F-A56E-138E-5410-9B5A605107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423746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6" name="Tijdelijke aanduiding voor tekst 10">
            <a:extLst>
              <a:ext uri="{FF2B5EF4-FFF2-40B4-BE49-F238E27FC236}">
                <a16:creationId xmlns:a16="http://schemas.microsoft.com/office/drawing/2014/main" id="{30C58336-1380-C8C6-9F76-0DCBDF838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423746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7" name="Tijdelijke aanduiding voor tekst 10">
            <a:extLst>
              <a:ext uri="{FF2B5EF4-FFF2-40B4-BE49-F238E27FC236}">
                <a16:creationId xmlns:a16="http://schemas.microsoft.com/office/drawing/2014/main" id="{360C61D9-F0F7-F685-6341-4C762D524F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423746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8" name="Tijdelijke aanduiding voor tekst 10">
            <a:extLst>
              <a:ext uri="{FF2B5EF4-FFF2-40B4-BE49-F238E27FC236}">
                <a16:creationId xmlns:a16="http://schemas.microsoft.com/office/drawing/2014/main" id="{CAEF9D2C-6565-82AD-5643-4E15F9A81E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>
          <a:xfrm>
            <a:off x="423746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9" name="Tijdelijke aanduiding voor tekst 10">
            <a:extLst>
              <a:ext uri="{FF2B5EF4-FFF2-40B4-BE49-F238E27FC236}">
                <a16:creationId xmlns:a16="http://schemas.microsoft.com/office/drawing/2014/main" id="{4B2E62F0-F479-1487-858D-5B30861BA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23746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0" name="Tijdelijke aanduiding voor tekst 10">
            <a:extLst>
              <a:ext uri="{FF2B5EF4-FFF2-40B4-BE49-F238E27FC236}">
                <a16:creationId xmlns:a16="http://schemas.microsoft.com/office/drawing/2014/main" id="{9A8B18CD-B1BA-2C29-B411-BF6B79E853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423746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1940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AEA17D68-182D-C92D-2917-43601FA97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13741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453DB93-E33A-4494-A484-413F3CA755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6207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26288DA3-8FCC-88C0-9D81-3C0F70451D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91275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21645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0A57D648-7A94-7780-F246-96488E2CCB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4178893"/>
            <a:ext cx="2951163" cy="1852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F8D51B67-EE2E-F5E8-F7ED-2516F6F0E1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C43E0771-AB04-3AD2-AADF-652BF5E146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153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op groene achtergo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 marL="336600" indent="-338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lang="nl-NL" sz="1800" b="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41800" indent="-3366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7875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invoe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68300CC6-8CB3-BC0F-CA35-74A2EBC7A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8518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8" y="1411510"/>
            <a:ext cx="3248317" cy="842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180000" tIns="144000" rIns="180000" bIns="14400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Bedankt voor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35298"/>
            <a:ext cx="3095916" cy="842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180000" tIns="144000" rIns="180000" bIns="14400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uw aandacht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8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16EDD4-08C4-D9FB-8EBE-9B87A0437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24402" r="12885" b="37700"/>
          <a:stretch>
            <a:fillRect/>
          </a:stretch>
        </p:blipFill>
        <p:spPr>
          <a:xfrm>
            <a:off x="8258715" y="1376929"/>
            <a:ext cx="3137250" cy="2305791"/>
          </a:xfrm>
          <a:prstGeom prst="rect">
            <a:avLst/>
          </a:prstGeom>
        </p:spPr>
      </p:pic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16150" y="2253056"/>
            <a:ext cx="1123587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14943" y="2253056"/>
            <a:ext cx="1078331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7046" y="2253056"/>
            <a:ext cx="97910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625453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 dirty="0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666B063-63EE-6486-ECCC-F60B60CEF2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t="40281" r="8847" b="44907"/>
          <a:stretch>
            <a:fillRect/>
          </a:stretch>
        </p:blipFill>
        <p:spPr>
          <a:xfrm>
            <a:off x="8181419" y="2697443"/>
            <a:ext cx="3479009" cy="914977"/>
          </a:xfrm>
          <a:prstGeom prst="rect">
            <a:avLst/>
          </a:prstGeom>
        </p:spPr>
      </p:pic>
      <p:sp>
        <p:nvSpPr>
          <p:cNvPr id="15" name="Tijdelijke aanduiding voor tekst 23">
            <a:extLst>
              <a:ext uri="{FF2B5EF4-FFF2-40B4-BE49-F238E27FC236}">
                <a16:creationId xmlns:a16="http://schemas.microsoft.com/office/drawing/2014/main" id="{3EE8B8D3-B821-99D2-4664-7B2C4D881A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9030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7" name="Tijdelijke aanduiding voor tekst 23">
            <a:extLst>
              <a:ext uri="{FF2B5EF4-FFF2-40B4-BE49-F238E27FC236}">
                <a16:creationId xmlns:a16="http://schemas.microsoft.com/office/drawing/2014/main" id="{948724B9-7549-7FED-941C-C1B76730A9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695854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9" name="Tijdelijke aanduiding voor tekst 23">
            <a:extLst>
              <a:ext uri="{FF2B5EF4-FFF2-40B4-BE49-F238E27FC236}">
                <a16:creationId xmlns:a16="http://schemas.microsoft.com/office/drawing/2014/main" id="{4A745CD6-BBD3-B719-79C0-D9085CA962F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52739" y="3577402"/>
            <a:ext cx="923182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20" name="Tijdelijke aanduiding voor tekst 23">
            <a:extLst>
              <a:ext uri="{FF2B5EF4-FFF2-40B4-BE49-F238E27FC236}">
                <a16:creationId xmlns:a16="http://schemas.microsoft.com/office/drawing/2014/main" id="{A53413D2-D180-A967-2F5C-299049B941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852146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8744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B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ilhouet, creativiteit&#10;&#10;Automatisch gegenereerde beschrijving">
            <a:extLst>
              <a:ext uri="{FF2B5EF4-FFF2-40B4-BE49-F238E27FC236}">
                <a16:creationId xmlns:a16="http://schemas.microsoft.com/office/drawing/2014/main" id="{3050AD58-DAFE-808E-A887-92161960D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0968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41655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939" y="4268458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86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35868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2" name="Tijdelijke aanduiding voor afbeelding 14">
            <a:extLst>
              <a:ext uri="{FF2B5EF4-FFF2-40B4-BE49-F238E27FC236}">
                <a16:creationId xmlns:a16="http://schemas.microsoft.com/office/drawing/2014/main" id="{8A6CFFA5-3158-C925-CDDF-0BECBD6F6E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 hasCustomPrompt="1"/>
          </p:nvPr>
        </p:nvSpPr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latin typeface="Figtree" pitchFamily="2" charset="0"/>
              </a:defRPr>
            </a:lvl1pPr>
          </a:lstStyle>
          <a:p>
            <a:r>
              <a:rPr lang="nl-NL"/>
              <a:t>Afbeelding</a:t>
            </a:r>
          </a:p>
        </p:txBody>
      </p:sp>
    </p:spTree>
    <p:extLst>
      <p:ext uri="{BB962C8B-B14F-4D97-AF65-F5344CB8AC3E}">
        <p14:creationId xmlns:p14="http://schemas.microsoft.com/office/powerpoint/2010/main" val="2979698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061254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077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3051005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 vlak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820397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op blauw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12" y="949124"/>
            <a:ext cx="10334611" cy="50256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lang="nl-NL" sz="30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2099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6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7" r:id="rId3"/>
    <p:sldLayoutId id="2147483687" r:id="rId4"/>
    <p:sldLayoutId id="2147483697" r:id="rId5"/>
    <p:sldLayoutId id="2147483700" r:id="rId6"/>
    <p:sldLayoutId id="2147483701" r:id="rId7"/>
    <p:sldLayoutId id="2147483676" r:id="rId8"/>
    <p:sldLayoutId id="2147483699" r:id="rId9"/>
    <p:sldLayoutId id="2147483698" r:id="rId10"/>
    <p:sldLayoutId id="2147483693" r:id="rId11"/>
    <p:sldLayoutId id="2147483689" r:id="rId12"/>
    <p:sldLayoutId id="2147483696" r:id="rId13"/>
    <p:sldLayoutId id="2147483691" r:id="rId14"/>
    <p:sldLayoutId id="2147483692" r:id="rId15"/>
    <p:sldLayoutId id="2147483694" r:id="rId16"/>
    <p:sldLayoutId id="2147483685" r:id="rId17"/>
    <p:sldLayoutId id="2147483702" r:id="rId18"/>
    <p:sldLayoutId id="214748370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13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3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8.png"/><Relationship Id="rId11" Type="http://schemas.openxmlformats.org/officeDocument/2006/relationships/image" Target="../media/image1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3.png"/><Relationship Id="rId5" Type="http://schemas.openxmlformats.org/officeDocument/2006/relationships/image" Target="../media/image33.jpe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AFCF725-92CF-D8DE-1F60-65EA7D977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939" y="747054"/>
            <a:ext cx="3224936" cy="567811"/>
          </a:xfrm>
        </p:spPr>
        <p:txBody>
          <a:bodyPr/>
          <a:lstStyle/>
          <a:p>
            <a:pPr algn="l" rtl="0"/>
            <a:r>
              <a:rPr lang="ru-Ru" b="1" i="0" u="none" baseline="0"/>
              <a:t>Электронное обучение</a:t>
            </a:r>
            <a:endParaRPr lang="ru-Ru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D4208BB-11DD-CCA6-6B40-319EFA991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7940" y="1438070"/>
            <a:ext cx="3491635" cy="789411"/>
          </a:xfrm>
        </p:spPr>
        <p:txBody>
          <a:bodyPr/>
          <a:lstStyle/>
          <a:p>
            <a:pPr algn="l" rtl="0"/>
            <a:r>
              <a:rPr lang="ru-Ru" b="1" i="0" u="none" baseline="0"/>
              <a:t>Гигиена труда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C3818F8-61DD-3BC7-9D08-714E2E956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939" y="2361858"/>
            <a:ext cx="4839997" cy="789411"/>
          </a:xfrm>
        </p:spPr>
        <p:txBody>
          <a:bodyPr/>
          <a:lstStyle/>
          <a:p>
            <a:pPr algn="l" rtl="0"/>
            <a:r>
              <a:rPr lang="ru-Ru" b="1" i="0" u="none" baseline="0"/>
              <a:t>на установках PWN</a:t>
            </a:r>
          </a:p>
        </p:txBody>
      </p:sp>
    </p:spTree>
    <p:extLst>
      <p:ext uri="{BB962C8B-B14F-4D97-AF65-F5344CB8AC3E}">
        <p14:creationId xmlns:p14="http://schemas.microsoft.com/office/powerpoint/2010/main" val="166618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F20978-63F9-095F-6D54-B3E1178AE1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algn="l" rtl="0"/>
            <a:r>
              <a:rPr lang="ru-Ru" b="0" i="0" u="none" baseline="0" dirty="0"/>
              <a:t>Неочищенная вода</a:t>
            </a:r>
          </a:p>
          <a:p>
            <a:pPr algn="l" rtl="0"/>
            <a:r>
              <a:rPr lang="ru-Ru" b="0" i="0" u="none" baseline="0" dirty="0"/>
              <a:t>Примеры: водоемы, впускные каналы, сетки для грубой очистки воды</a:t>
            </a:r>
          </a:p>
          <a:p>
            <a:pPr algn="l" rtl="0"/>
            <a:r>
              <a:rPr lang="ru-Ru" b="1" i="0" u="none" baseline="0" dirty="0"/>
              <a:t>Дезинфекция после </a:t>
            </a:r>
            <a:r>
              <a:rPr lang="ru-Ru" b="0" i="0" u="none" baseline="0" dirty="0"/>
              <a:t>завершения работ </a:t>
            </a:r>
            <a:r>
              <a:rPr lang="ru-Ru" b="1" i="0" u="none" baseline="0" dirty="0"/>
              <a:t>не проводится </a:t>
            </a:r>
          </a:p>
          <a:p>
            <a:pPr algn="l" rtl="0"/>
            <a:r>
              <a:rPr lang="ru-Ru" b="0" i="0" u="none" baseline="0" dirty="0"/>
              <a:t>Контроль путем отбора проб не проводится</a:t>
            </a:r>
          </a:p>
          <a:p>
            <a:pPr algn="l" rtl="0"/>
            <a:r>
              <a:rPr lang="ru-Ru" b="0" i="0" u="none" baseline="0" dirty="0"/>
              <a:t>Установка может быть </a:t>
            </a:r>
            <a:r>
              <a:rPr lang="ru-Ru" b="1" i="0" u="none" baseline="0" dirty="0"/>
              <a:t>сразу использована повторно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B58C2C-F197-8208-0D37-725B45BFC5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ru-Ru" b="0" i="0" u="none" baseline="0" dirty="0"/>
              <a:t>Умеренная очистка</a:t>
            </a:r>
          </a:p>
          <a:p>
            <a:pPr algn="l" rtl="0"/>
            <a:r>
              <a:rPr lang="ru-Ru" b="0" i="0" u="none" baseline="0" dirty="0"/>
              <a:t>Примеры: коагуляция и седиментация</a:t>
            </a:r>
          </a:p>
          <a:p>
            <a:pPr algn="l" rtl="0"/>
            <a:r>
              <a:rPr lang="ru-Ru" b="1" i="0" u="none" baseline="0" dirty="0"/>
              <a:t>Дезинфекция</a:t>
            </a:r>
            <a:r>
              <a:rPr lang="ru-Ru" b="0" i="0" u="none" baseline="0" dirty="0"/>
              <a:t> после проведения работ</a:t>
            </a:r>
          </a:p>
          <a:p>
            <a:pPr algn="l" rtl="0"/>
            <a:r>
              <a:rPr lang="ru-Ru" b="1" i="0" u="none" baseline="0" dirty="0"/>
              <a:t>Последующий контроль </a:t>
            </a:r>
            <a:r>
              <a:rPr lang="ru-Ru" i="0" u="none" baseline="0" dirty="0"/>
              <a:t>путем</a:t>
            </a:r>
            <a:r>
              <a:rPr lang="ru-Ru" b="1" i="0" u="none" baseline="0" dirty="0"/>
              <a:t> </a:t>
            </a:r>
            <a:r>
              <a:rPr lang="ru-Ru" b="0" i="0" u="none" baseline="0" dirty="0"/>
              <a:t>отбора проб</a:t>
            </a:r>
          </a:p>
          <a:p>
            <a:pPr algn="l" rtl="0"/>
            <a:r>
              <a:rPr lang="ru-Ru" b="0" i="0" u="none" baseline="0" dirty="0"/>
              <a:t>Установка может быть </a:t>
            </a:r>
            <a:r>
              <a:rPr lang="ru-Ru" b="1" i="0" u="none" baseline="0" dirty="0"/>
              <a:t>сразу использована повторно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A6C356-0639-10B6-7B4E-6A9507CF3F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ru-Ru" b="0" i="0" u="none" baseline="0" dirty="0"/>
              <a:t>Последний этап очистки или уже питьевая вода</a:t>
            </a:r>
          </a:p>
          <a:p>
            <a:pPr algn="l" rtl="0"/>
            <a:r>
              <a:rPr lang="ru-Ru" b="0" i="0" u="none" baseline="0" dirty="0"/>
              <a:t>Примеры: подземная емкость для воды, вся распределительная сеть PWN</a:t>
            </a:r>
          </a:p>
          <a:p>
            <a:pPr algn="l" rtl="0"/>
            <a:r>
              <a:rPr lang="ru-Ru" b="1" i="0" u="none" baseline="0" dirty="0"/>
              <a:t>Дезинфекция</a:t>
            </a:r>
            <a:r>
              <a:rPr lang="ru-Ru" b="0" i="0" u="none" baseline="0" dirty="0"/>
              <a:t> после проведения работ</a:t>
            </a:r>
          </a:p>
          <a:p>
            <a:pPr algn="l" rtl="0"/>
            <a:r>
              <a:rPr lang="ru-Ru" b="1" i="0" u="none" baseline="0" dirty="0"/>
              <a:t>Затем контроль </a:t>
            </a:r>
            <a:r>
              <a:rPr lang="ru-Ru" i="0" u="none" baseline="0" dirty="0"/>
              <a:t>путем</a:t>
            </a:r>
            <a:r>
              <a:rPr lang="ru-Ru" b="1" i="0" u="none" baseline="0" dirty="0"/>
              <a:t> </a:t>
            </a:r>
            <a:r>
              <a:rPr lang="ru-Ru" b="0" i="0" u="none" baseline="0" dirty="0"/>
              <a:t>отбора проб</a:t>
            </a:r>
          </a:p>
          <a:p>
            <a:pPr algn="l" rtl="0"/>
            <a:r>
              <a:rPr lang="ru-Ru" b="0" i="0" u="none" baseline="0" dirty="0"/>
              <a:t>Установка </a:t>
            </a:r>
            <a:r>
              <a:rPr lang="ru-Ru" b="1" i="0" u="none" baseline="0" dirty="0"/>
              <a:t>используется </a:t>
            </a:r>
            <a:r>
              <a:rPr lang="ru-Ru" b="0" i="0" u="none" baseline="0" dirty="0"/>
              <a:t>только </a:t>
            </a:r>
            <a:r>
              <a:rPr lang="ru-Ru" b="1" i="0" u="none" baseline="0" dirty="0"/>
              <a:t>после утверждения результатов анализа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FEA42E-F9AF-BF78-383D-5F976943BC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Синяя категория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AEC09C3-1A18-88F3-DE1C-ECFA2CCA72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Оранжевая категория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6895BFC1-C148-C3C8-CB59-78081F967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Красная категория</a:t>
            </a:r>
          </a:p>
        </p:txBody>
      </p:sp>
      <p:pic>
        <p:nvPicPr>
          <p:cNvPr id="9" name="2026-07-21_010_RU">
            <a:hlinkClick r:id="" action="ppaction://media"/>
            <a:extLst>
              <a:ext uri="{FF2B5EF4-FFF2-40B4-BE49-F238E27FC236}">
                <a16:creationId xmlns:a16="http://schemas.microsoft.com/office/drawing/2014/main" id="{F35E0885-60A6-6D75-4C09-0EA60BC0A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4DC4ADC-BBF6-AFEB-63EA-93CA86300C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1" i="0" u="none" baseline="0">
                <a:latin typeface="Segoe UI"/>
                <a:ea typeface="Segoe UI"/>
                <a:cs typeface="Segoe UI"/>
              </a:rPr>
              <a:t>Синяя категория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FD8014-7D51-FB2B-8AE3-10643343E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Оранжевая категория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102B6E-BC30-EC4E-B5B9-D32F89E1D1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Красная категория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0903F93-88C6-0983-91BC-5C4373701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ru-Ru" b="0" i="0" u="none" baseline="0"/>
              <a:t>Резервуары, микро- и барабанные сита для неочищенной воды, SIX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A730FB-AE83-7E08-B84C-A115525736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rtl="0"/>
            <a:r>
              <a:rPr lang="ru-Ru" b="0" i="0" u="none" baseline="0" dirty="0"/>
              <a:t>Резервуары, барабанные сита для неочищенной воды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83EDC2E-3D5E-A80B-883F-1748CF696E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rtl="0"/>
            <a:r>
              <a:rPr lang="ru-Ru" b="0" i="0" u="none" baseline="0"/>
              <a:t>Инфильтрационные сооружения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85A212D-CE9F-ECD3-6294-3AD94E264A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ru-Ru" b="0" i="0" u="none" baseline="0"/>
              <a:t>Флокуляторы, песчаные фильтры, керамическая микрофильтрация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3D5F5FCC-0396-3BF9-53F1-C05D76F83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/>
        <p:txBody>
          <a:bodyPr/>
          <a:lstStyle/>
          <a:p>
            <a:pPr rtl="0"/>
            <a:r>
              <a:rPr lang="ru-Ru" b="0" i="0" u="none" baseline="0"/>
              <a:t>Коагуляция и седиментация, песчаные фильтры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13A2F12C-D215-FA36-EF79-7CF125B603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ru-Ru" b="0" i="0" u="none" baseline="0" dirty="0"/>
              <a:t>УФ-излучение / перекись водорода, реакторы с активированным углем</a:t>
            </a:r>
            <a:endParaRPr lang="ru-Ru" dirty="0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48B594-0560-0501-354C-29073F3C55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/>
        <p:txBody>
          <a:bodyPr>
            <a:noAutofit/>
          </a:bodyPr>
          <a:lstStyle/>
          <a:p>
            <a:pPr rtl="0"/>
            <a:r>
              <a:rPr lang="ru-Ru" b="0" i="0" u="none" baseline="0" dirty="0"/>
              <a:t>УФ/перекись водорода, фильтры с акт</a:t>
            </a:r>
            <a:r>
              <a:rPr lang="ru-Ru" dirty="0"/>
              <a:t>.</a:t>
            </a:r>
            <a:r>
              <a:rPr lang="ru-Ru" b="0" i="0" u="none" baseline="0" dirty="0"/>
              <a:t> углем, </a:t>
            </a:r>
            <a:r>
              <a:rPr lang="ru-Ru" b="0" i="0" u="none" baseline="0" dirty="0" err="1"/>
              <a:t>микросита</a:t>
            </a:r>
            <a:r>
              <a:rPr lang="ru-Ru" b="0" i="0" u="none" baseline="0" dirty="0"/>
              <a:t> для очистки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A39970A-DBD8-66A8-5548-A5EB315FB8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/>
        <p:txBody>
          <a:bodyPr/>
          <a:lstStyle/>
          <a:p>
            <a:pPr rtl="0"/>
            <a:r>
              <a:rPr lang="ru-Ru" b="0" i="0" u="none" baseline="0" dirty="0"/>
              <a:t>Фильтрация UF и фильтрация HF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FFCCB922-FF3D-2D04-9318-B4F9E4F3CD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ru-Ru" b="0" i="0" u="none" baseline="0" dirty="0"/>
              <a:t>Заборные колодцы, магистрали, вторичные трубопроводы</a:t>
            </a:r>
            <a:endParaRPr lang="ru-Ru" dirty="0"/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0E15B6D5-23B8-722B-5894-1813C52915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/>
        <p:txBody>
          <a:bodyPr>
            <a:noAutofit/>
          </a:bodyPr>
          <a:lstStyle/>
          <a:p>
            <a:pPr rtl="0"/>
            <a:r>
              <a:rPr lang="ru-Ru" b="0" i="0" u="none" baseline="0" dirty="0"/>
              <a:t>Каскад</a:t>
            </a:r>
            <a:r>
              <a:rPr lang="ru-RU" dirty="0"/>
              <a:t>ы</a:t>
            </a:r>
            <a:r>
              <a:rPr lang="ru-Ru" b="0" i="0" u="none" baseline="0" dirty="0"/>
              <a:t>, фильтрация песком, дезинфекция УФ, смешивание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99458D95-D2C4-8F1C-68BD-5A7D84EE3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/>
        <p:txBody>
          <a:bodyPr>
            <a:noAutofit/>
          </a:bodyPr>
          <a:lstStyle/>
          <a:p>
            <a:pPr rtl="0"/>
            <a:r>
              <a:rPr lang="ru-Ru" b="0" i="0" u="none" baseline="0" dirty="0"/>
              <a:t>Умягчение, каскады, фильтрация, дезинфекция УФ, смешивание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CA2E3B1B-1A0A-0335-F7E2-83627E0A8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Насосная станция Андейк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E5D2196A-DDB5-7724-67AC-540F0E5C20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Водозаборная станция Prinses Juliana (WJP)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A8F68833-FA84-F39B-3198-4A711FECBD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Jan Lagrand</a:t>
            </a:r>
            <a:endParaRPr lang="ru-Ru" dirty="0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B3B33B5B-AC33-3F25-0933-BA0240017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Jan Lagrand</a:t>
            </a:r>
            <a:endParaRPr lang="ru-Ru" dirty="0"/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A80E346F-F98F-013B-44FB-03085751A4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Инфильтрация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D0C233A6-1892-0ECD-591A-4A0014D66E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Производственное предприятие Bergen</a:t>
            </a:r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3116938-98E2-77B1-B68B-0412CCD10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Производственное предприятие Wim Mensink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417C9B-9FA3-BC2D-59DC-D9C0FB8CB20C}"/>
              </a:ext>
            </a:extLst>
          </p:cNvPr>
          <p:cNvSpPr txBox="1"/>
          <p:nvPr/>
        </p:nvSpPr>
        <p:spPr>
          <a:xfrm>
            <a:off x="423746" y="3445145"/>
            <a:ext cx="1455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ru-Ru" sz="900" b="0" i="0" u="none" baseline="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ea typeface="Segoe UI Semilight" panose="020B0402040204020203" pitchFamily="34" charset="0"/>
                <a:cs typeface="Segoe UI Semilight" panose="020B0402040204020203" pitchFamily="34" charset="0"/>
              </a:rPr>
              <a:t>Мембранная очистка I и II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C26023F-0BF5-B45A-6426-E4C2B102D590}"/>
              </a:ext>
            </a:extLst>
          </p:cNvPr>
          <p:cNvSpPr txBox="1"/>
          <p:nvPr/>
        </p:nvSpPr>
        <p:spPr>
          <a:xfrm>
            <a:off x="423746" y="4062588"/>
            <a:ext cx="21343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ru-Ru" sz="900" b="0" i="0" u="none" baseline="0" dirty="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ea typeface="Segoe UI Semilight" panose="020B0402040204020203" pitchFamily="34" charset="0"/>
                <a:cs typeface="Segoe UI Semilight" panose="020B0402040204020203" pitchFamily="34" charset="0"/>
              </a:rPr>
              <a:t>Предварительная очистка</a:t>
            </a:r>
          </a:p>
        </p:txBody>
      </p:sp>
      <p:pic>
        <p:nvPicPr>
          <p:cNvPr id="10" name="2026-07-21_011_RU">
            <a:hlinkClick r:id="" action="ppaction://media"/>
            <a:extLst>
              <a:ext uri="{FF2B5EF4-FFF2-40B4-BE49-F238E27FC236}">
                <a16:creationId xmlns:a16="http://schemas.microsoft.com/office/drawing/2014/main" id="{3CD9BCB4-E475-B354-4D23-0ACBD0724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A26C-61B6-3115-797F-3B44DFB88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074BE6E-25BC-DE89-62D9-8363336F75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 dirty="0"/>
              <a:t>Дезинфекция после завершения работ​</a:t>
            </a:r>
          </a:p>
          <a:p>
            <a:endParaRPr lang="ru-Ru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C0D792-F89E-417E-E69F-985813C858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 fontScale="62500" lnSpcReduction="20000"/>
          </a:bodyPr>
          <a:lstStyle/>
          <a:p>
            <a:pPr marL="0" indent="0" algn="l" rtl="0">
              <a:buNone/>
            </a:pPr>
            <a:r>
              <a:rPr lang="ru-Ru" b="0" i="0" u="none" baseline="0" dirty="0">
                <a:latin typeface="Segoe UI"/>
                <a:ea typeface="Segoe UI"/>
                <a:cs typeface="Segoe UI"/>
              </a:rPr>
              <a:t>Как бы аккуратно вы ни работали, вероятность попадания пыли или грязи </a:t>
            </a:r>
            <a:r>
              <a:rPr lang="ru-Ru" b="1" i="0" u="none" baseline="0" dirty="0">
                <a:latin typeface="Segoe UI"/>
                <a:ea typeface="Segoe UI"/>
                <a:cs typeface="Segoe UI"/>
              </a:rPr>
              <a:t>всегда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 останется.</a:t>
            </a:r>
          </a:p>
          <a:p>
            <a:pPr marL="0" indent="0" algn="l" rtl="0">
              <a:buNone/>
            </a:pPr>
            <a:endParaRPr lang="ru-Ru" sz="200" dirty="0"/>
          </a:p>
          <a:p>
            <a:pPr marL="0" indent="0" algn="l" rtl="0">
              <a:buNone/>
            </a:pPr>
            <a:r>
              <a:rPr lang="ru-Ru" b="0" i="0" u="sng" baseline="0" dirty="0"/>
              <a:t>Дезинфицирующие средства:</a:t>
            </a:r>
          </a:p>
          <a:p>
            <a:pPr algn="l" rtl="0"/>
            <a:r>
              <a:rPr lang="ru-Ru" b="0" i="0" u="none" baseline="0" dirty="0"/>
              <a:t>Хлорный отбеливатель </a:t>
            </a:r>
          </a:p>
          <a:p>
            <a:pPr algn="l" rtl="0"/>
            <a:r>
              <a:rPr lang="ru-Ru" b="0" i="0" u="none" baseline="0" dirty="0">
                <a:latin typeface="Segoe UI"/>
                <a:ea typeface="Segoe UI"/>
                <a:cs typeface="Segoe UI"/>
              </a:rPr>
              <a:t>35 %-</a:t>
            </a:r>
            <a:r>
              <a:rPr lang="ru-Ru" b="0" i="0" u="none" baseline="0" dirty="0" err="1">
                <a:latin typeface="Segoe UI"/>
                <a:ea typeface="Segoe UI"/>
                <a:cs typeface="Segoe UI"/>
              </a:rPr>
              <a:t>ный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 раствор перекиси водорода: для мембран UF и HF, поскольку мембраны HF не устойчивы к хлору</a:t>
            </a:r>
          </a:p>
          <a:p>
            <a:pPr algn="l" rtl="0"/>
            <a:r>
              <a:rPr lang="ru-Ru" b="0" i="0" u="none" baseline="0" dirty="0">
                <a:latin typeface="Segoe UI"/>
                <a:ea typeface="Segoe UI"/>
                <a:cs typeface="Segoe UI"/>
              </a:rPr>
              <a:t>Перекись водорода используется только в 3 местах: в установках УФ/перекиси водорода в </a:t>
            </a:r>
            <a:r>
              <a:rPr lang="ru-Ru" b="0" i="0" u="none" baseline="0" dirty="0" err="1">
                <a:latin typeface="Segoe UI"/>
                <a:ea typeface="Segoe UI"/>
                <a:cs typeface="Segoe UI"/>
              </a:rPr>
              <a:t>Андейке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 и </a:t>
            </a:r>
            <a:r>
              <a:rPr lang="ru-Ru" b="0" i="0" u="none" baseline="0" dirty="0" err="1">
                <a:latin typeface="Segoe UI"/>
                <a:ea typeface="Segoe UI"/>
                <a:cs typeface="Segoe UI"/>
              </a:rPr>
              <a:t>Хемскерке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, а также в мембранах HF, не устойчивых к хлору   </a:t>
            </a:r>
          </a:p>
          <a:p>
            <a:endParaRPr lang="ru-Ru" dirty="0"/>
          </a:p>
          <a:p>
            <a:pPr marL="0" indent="0" algn="l" rtl="0">
              <a:buNone/>
            </a:pPr>
            <a:r>
              <a:rPr lang="ru-Ru" b="0" i="0" u="sng" baseline="0" dirty="0"/>
              <a:t>Вам необходимо обеспечить:</a:t>
            </a:r>
          </a:p>
          <a:p>
            <a:pPr algn="l" rtl="0"/>
            <a:r>
              <a:rPr lang="ru-Ru" b="0" i="0" u="none" baseline="0" dirty="0"/>
              <a:t>Надлежащие средства индивидуальной защиты</a:t>
            </a:r>
          </a:p>
          <a:p>
            <a:pPr algn="l" rtl="0"/>
            <a:r>
              <a:rPr lang="ru-Ru" b="0" i="0" u="none" baseline="0" dirty="0">
                <a:latin typeface="Segoe UI"/>
                <a:ea typeface="Segoe UI"/>
                <a:cs typeface="Segoe UI"/>
              </a:rPr>
              <a:t>Правильную дозировку: слишком мало - не сработает, слишком много - тоже</a:t>
            </a:r>
          </a:p>
          <a:p>
            <a:pPr marL="0" indent="0" algn="l" rtl="0">
              <a:buNone/>
            </a:pPr>
            <a:endParaRPr lang="ru-Ru" dirty="0"/>
          </a:p>
          <a:p>
            <a:pPr marL="0" indent="0" algn="l" rtl="0">
              <a:buNone/>
            </a:pPr>
            <a:r>
              <a:rPr lang="ru-Ru" b="0" i="0" u="none" baseline="0" dirty="0">
                <a:latin typeface="Segoe UI"/>
                <a:ea typeface="Segoe UI"/>
                <a:cs typeface="Segoe UI"/>
              </a:rPr>
              <a:t>План дезинфекции в инструкции. Вопросы? Свяжитесь с контактным лицом PWN.</a:t>
            </a:r>
          </a:p>
          <a:p>
            <a:endParaRPr lang="ru-Ru" b="1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35B2333-69C8-8851-8BEB-B884750DC7C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12_RU">
            <a:hlinkClick r:id="" action="ppaction://media"/>
            <a:extLst>
              <a:ext uri="{FF2B5EF4-FFF2-40B4-BE49-F238E27FC236}">
                <a16:creationId xmlns:a16="http://schemas.microsoft.com/office/drawing/2014/main" id="{52EABEDF-9531-057F-800D-975E1F6CD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39975-BDA1-10E8-A163-D28912745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F1E854B-22E9-BCF9-12D7-DAC8174B0B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Контрольные пробы после завершения работ и дезинфекции​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FD8978-91BC-CBCD-0018-17231093E9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0" i="0" u="none" baseline="0">
                <a:latin typeface="Segoe UI"/>
                <a:ea typeface="Segoe UI"/>
                <a:cs typeface="Segoe UI"/>
              </a:rPr>
              <a:t>Для оранжевой и красной категорий после завершения работ всегда отобираются пробы</a:t>
            </a:r>
          </a:p>
          <a:p>
            <a:pPr algn="l" rtl="0"/>
            <a:r>
              <a:rPr lang="ru-Ru" b="0" i="0" u="none" baseline="0"/>
              <a:t>Результаты готовы в течение 1–2 дней</a:t>
            </a:r>
          </a:p>
          <a:p>
            <a:pPr algn="l" rtl="0"/>
            <a:r>
              <a:rPr lang="ru-Ru" b="0" i="0" u="none" baseline="0">
                <a:latin typeface="Segoe UI"/>
                <a:ea typeface="Segoe UI"/>
                <a:cs typeface="Segoe UI"/>
              </a:rPr>
              <a:t>Неудовлетворительный результат? Новая дезинфекция занимает в среднем 5 дней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D797BB3-CFD6-8185-4B6F-BF994E4E1E8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13_RU">
            <a:hlinkClick r:id="" action="ppaction://media"/>
            <a:extLst>
              <a:ext uri="{FF2B5EF4-FFF2-40B4-BE49-F238E27FC236}">
                <a16:creationId xmlns:a16="http://schemas.microsoft.com/office/drawing/2014/main" id="{D2D12A2B-2EB1-1DB3-62CE-409E7680E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3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4260-09AE-BED9-F2AD-B7B19C24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ACC2CAE-C3F1-C2A9-7885-FBDC437436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Соблюдение правил гигиены труда - всегда и везде​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3721C8-D6E9-2D35-D5C7-70B1275E59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Где бы вы ни работали, вам всегда следует соблюдать чистоту и порядок. На последних этапах проекта, помимо порядка, необходимо соблюдать и гигиену труда.</a:t>
            </a:r>
          </a:p>
          <a:p>
            <a:pPr algn="l" rtl="0"/>
            <a:r>
              <a:rPr lang="ru-Ru" b="0" i="0" u="none" baseline="0"/>
              <a:t>Повторим, что это означает.</a:t>
            </a:r>
          </a:p>
        </p:txBody>
      </p:sp>
      <p:pic>
        <p:nvPicPr>
          <p:cNvPr id="4" name="2026-07-21_014_RU">
            <a:hlinkClick r:id="" action="ppaction://media"/>
            <a:extLst>
              <a:ext uri="{FF2B5EF4-FFF2-40B4-BE49-F238E27FC236}">
                <a16:creationId xmlns:a16="http://schemas.microsoft.com/office/drawing/2014/main" id="{98A377AF-60CF-9B46-3AEE-E216F80CE6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5513714-D843-01BE-9678-47EB045339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algn="l" rtl="0"/>
            <a:r>
              <a:rPr lang="ru-Ru" b="1" i="0" u="none" baseline="0" dirty="0"/>
              <a:t>Правила при сносе, новом строительстве или реконструкции: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6D4243-65B8-146D-F352-4F3F947864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​Личная гигиена​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Чистое и убранное рабочее место​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Пиктограммы и предупреждающие знаки​​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dirty="0"/>
              <a:t>С</a:t>
            </a:r>
            <a:r>
              <a:rPr lang="ru-Ru" b="0" i="0" u="none" baseline="0" dirty="0"/>
              <a:t>анитарно-защитные зоны</a:t>
            </a:r>
          </a:p>
          <a:p>
            <a:pPr marL="0" indent="0" algn="l" rtl="0">
              <a:buNone/>
            </a:pPr>
            <a:endParaRPr lang="ru-Ru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A743B7DF-9BA1-9CA6-CA72-C044857B06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r="35776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15_RU">
            <a:hlinkClick r:id="" action="ppaction://media"/>
            <a:extLst>
              <a:ext uri="{FF2B5EF4-FFF2-40B4-BE49-F238E27FC236}">
                <a16:creationId xmlns:a16="http://schemas.microsoft.com/office/drawing/2014/main" id="{12FA6609-2C28-F3E4-B479-EB3BCD8E9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38C5-2837-73AE-BF38-F47423CA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F853799-0424-3157-15ED-1900548DF3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​Личная гигиена​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B13E4A-F1FA-0C80-97D8-BB5E66B26E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На рабочем месте запрещается есть, пить и курить</a:t>
            </a:r>
          </a:p>
          <a:p>
            <a:pPr algn="l" rtl="0"/>
            <a:r>
              <a:rPr lang="ru-Ru" b="0" i="0" u="none" baseline="0"/>
              <a:t>Мойте руки перед началом работы и после посещения туалета</a:t>
            </a:r>
          </a:p>
          <a:p>
            <a:pPr algn="l" rtl="0"/>
            <a:r>
              <a:rPr lang="ru-Ru" b="0" i="0" u="none" baseline="0"/>
              <a:t>Чистая защитная обувь</a:t>
            </a:r>
          </a:p>
          <a:p>
            <a:pPr algn="l" rtl="0"/>
            <a:r>
              <a:rPr lang="ru-Ru" b="0" i="0" u="none" baseline="0"/>
              <a:t>Чистая рабочая одежда</a:t>
            </a:r>
          </a:p>
          <a:p>
            <a:endParaRPr lang="ru-Ru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1C74C90-2039-AD87-4E78-9007D3970C7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1_016_RU">
            <a:hlinkClick r:id="" action="ppaction://media"/>
            <a:extLst>
              <a:ext uri="{FF2B5EF4-FFF2-40B4-BE49-F238E27FC236}">
                <a16:creationId xmlns:a16="http://schemas.microsoft.com/office/drawing/2014/main" id="{E67F9DCA-E9ED-CB58-BD24-9ADBF16B29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D8B2-C58F-CA23-41CD-22DFC3A1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B0CA45-1120-8F4F-98F7-A7F88D17F7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 dirty="0"/>
              <a:t>Чистое и убранное рабочее место​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4CDDC8-D3CE-99DF-0047-0B9491150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0" i="0" u="none" baseline="0" dirty="0"/>
              <a:t>Берите с собой только тот инструмент, материалы и оборудование, которые вам понадобятся в этот день.​ </a:t>
            </a:r>
          </a:p>
          <a:p>
            <a:pPr algn="l" rtl="0"/>
            <a:r>
              <a:rPr lang="ru-Ru" b="0" i="0" u="none" baseline="0" dirty="0"/>
              <a:t>Не кладите инструмент, оборудование и материалы в установку или в открытые участки трубопровода.​</a:t>
            </a:r>
          </a:p>
          <a:p>
            <a:pPr algn="l" rtl="0"/>
            <a:r>
              <a:rPr lang="ru-Ru" b="0" i="0" u="none" baseline="0" dirty="0"/>
              <a:t>В конце рабочего дня приведите все в порядок и оставьте свое рабочее место чистым, убранным и без пыли.​</a:t>
            </a:r>
          </a:p>
          <a:p>
            <a:pPr algn="l" rtl="0"/>
            <a:r>
              <a:rPr lang="ru-Ru" b="0" i="0" u="none" baseline="0" dirty="0"/>
              <a:t>Для дезинфекции инструментов используйте щетку с пластиковой щетиной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8C55C7E-926A-432E-3034-8F0487C5066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9" r="37159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17_RU">
            <a:hlinkClick r:id="" action="ppaction://media"/>
            <a:extLst>
              <a:ext uri="{FF2B5EF4-FFF2-40B4-BE49-F238E27FC236}">
                <a16:creationId xmlns:a16="http://schemas.microsoft.com/office/drawing/2014/main" id="{C0709C35-E64C-B330-847A-1F27BB17B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8191-54D0-5E7A-BE4A-68D7D20A8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B383FF-2981-22BA-41F8-FEA5801C1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Пиктограммы и предупреждающие знаки​​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ABC846-B52A-C5E6-5A67-6E214970E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Всегда обращайте внимание на пиктограммы и предупреждающие знаки. Для безопасности себя и других. </a:t>
            </a:r>
          </a:p>
          <a:p>
            <a:pPr algn="l" rtl="0"/>
            <a:r>
              <a:rPr lang="ru-Ru" b="0" i="0" u="none" baseline="0"/>
              <a:t>Они там не просто так, поэтому не проходите мимо! </a:t>
            </a:r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AB4E92E7-7C19-F692-6E40-14AB92EBA49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6" b="843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18_RU">
            <a:hlinkClick r:id="" action="ppaction://media"/>
            <a:extLst>
              <a:ext uri="{FF2B5EF4-FFF2-40B4-BE49-F238E27FC236}">
                <a16:creationId xmlns:a16="http://schemas.microsoft.com/office/drawing/2014/main" id="{80812F60-F213-440C-6E25-8A8D42CF7F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BD303-92E2-C906-739E-A5B8617F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A9593A-9FBF-C329-7B72-869CB8848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algn="l" rtl="0"/>
            <a:r>
              <a:rPr lang="ru-Ru" b="1" i="0" u="none" baseline="0"/>
              <a:t>Соблюдение правил гигиены труда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AB889C-5EDD-BBBD-FEDB-2B0748CCB9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ru-Ru" b="0" i="0" u="none" baseline="0"/>
              <a:t>Если в ходе проекта вам предстоит работать на установке или рядом с ней, то необходимо соблюдать следующие санитарные нормы: 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/>
              <a:t>Запрещается есть, пить и курить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/>
              <a:t>​Личная </a:t>
            </a:r>
            <a:r>
              <a:rPr lang="ru-Ru" b="1" i="0" u="none" baseline="0"/>
              <a:t>гигиена​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1" i="0" u="none" baseline="0"/>
              <a:t>Чистая</a:t>
            </a:r>
            <a:r>
              <a:rPr lang="ru-Ru" b="0" i="0" u="none" baseline="0"/>
              <a:t> рабочая одежда и обувь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1" i="0" u="none" baseline="0"/>
              <a:t>Обращайте</a:t>
            </a:r>
            <a:r>
              <a:rPr lang="ru-Ru" b="0" i="0" u="none" baseline="0"/>
              <a:t> </a:t>
            </a:r>
            <a:r>
              <a:rPr lang="ru-Ru" b="1" i="0" u="none" baseline="0"/>
              <a:t>внимание</a:t>
            </a:r>
            <a:r>
              <a:rPr lang="ru-Ru" b="0" i="0" u="none" baseline="0"/>
              <a:t> на предупреждающие знаки и пиктограммы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/>
              <a:t>Содержите рабочее место в чистоте и порядке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/>
              <a:t>Используйте чистые инструменты и материалы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/>
              <a:t>Перед использованием </a:t>
            </a:r>
            <a:r>
              <a:rPr lang="ru-Ru" b="1" i="0" u="none" baseline="0"/>
              <a:t>дезинфицируйте</a:t>
            </a:r>
            <a:r>
              <a:rPr lang="ru-Ru" b="0" i="0" u="none" baseline="0"/>
              <a:t> инструменты и материалы 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1" i="0" u="none" baseline="0"/>
              <a:t>Позаботьтесь о безопасности как себя, так и других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/>
              <a:t>После завершения работ тщательно приберите за собой</a:t>
            </a:r>
          </a:p>
        </p:txBody>
      </p:sp>
      <p:pic>
        <p:nvPicPr>
          <p:cNvPr id="4" name="2026-07-21_019_RU">
            <a:hlinkClick r:id="" action="ppaction://media"/>
            <a:extLst>
              <a:ext uri="{FF2B5EF4-FFF2-40B4-BE49-F238E27FC236}">
                <a16:creationId xmlns:a16="http://schemas.microsoft.com/office/drawing/2014/main" id="{BEF64802-DEE8-4BE9-9E2A-3A515364F8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EE20D6F-ED08-EF9C-EEDD-6C0F5EE88E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Содержание курса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B5C76-8E5C-F23E-BB0F-E250A2373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 fontScale="77500" lnSpcReduction="20000"/>
          </a:bodyPr>
          <a:lstStyle/>
          <a:p>
            <a:pPr algn="l" rtl="0"/>
            <a:r>
              <a:rPr lang="ru-Ru" b="0" i="0" u="none" baseline="0"/>
              <a:t>Этот курс — краткое изложение государственного кодекса гигиены труда и внутренней политики PWN</a:t>
            </a:r>
          </a:p>
          <a:p>
            <a:pPr marL="0" indent="0" algn="l" rtl="0">
              <a:buNone/>
            </a:pPr>
            <a:endParaRPr lang="ru-Ru"/>
          </a:p>
          <a:p>
            <a:pPr algn="l" rtl="0"/>
            <a:r>
              <a:rPr lang="ru-Ru" b="0" i="0" u="none" baseline="0"/>
              <a:t>Вы изучите:</a:t>
            </a:r>
          </a:p>
          <a:p>
            <a:pPr algn="l" rtl="0">
              <a:buFontTx/>
              <a:buChar char="-"/>
            </a:pPr>
            <a:r>
              <a:rPr lang="ru-Ru" b="0" i="0" u="none" baseline="0"/>
              <a:t>необходимость прохождения курса</a:t>
            </a:r>
          </a:p>
          <a:p>
            <a:pPr algn="l" rtl="0">
              <a:buFontTx/>
              <a:buChar char="-"/>
            </a:pPr>
            <a:r>
              <a:rPr lang="ru-Ru" b="0" i="0" u="none" baseline="0"/>
              <a:t>внутренние правила</a:t>
            </a:r>
          </a:p>
          <a:p>
            <a:pPr algn="l" rtl="0">
              <a:buFontTx/>
              <a:buChar char="-"/>
            </a:pPr>
            <a:r>
              <a:rPr lang="ru-Ru" b="0" i="0" u="none" baseline="0"/>
              <a:t>классификацию очистных сооружений</a:t>
            </a:r>
          </a:p>
          <a:p>
            <a:pPr algn="l" rtl="0">
              <a:buFontTx/>
              <a:buChar char="-"/>
            </a:pPr>
            <a:r>
              <a:rPr lang="ru-Ru" b="0" i="0" u="none" baseline="0"/>
              <a:t>санитарно-защитные зоны проекты нового строительства и реконструкции</a:t>
            </a:r>
          </a:p>
          <a:p>
            <a:pPr algn="l" rtl="0">
              <a:buFontTx/>
              <a:buChar char="-"/>
            </a:pPr>
            <a:endParaRPr lang="ru-Ru"/>
          </a:p>
          <a:p>
            <a:pPr algn="l" rtl="0"/>
            <a:r>
              <a:rPr lang="ru-Ru" b="0" i="0" u="none" baseline="0"/>
              <a:t>тест из 10 вопросов с вариантами ответов </a:t>
            </a:r>
          </a:p>
          <a:p>
            <a:pPr algn="l" rtl="0">
              <a:buFontTx/>
              <a:buChar char="-"/>
            </a:pPr>
            <a:r>
              <a:rPr lang="ru-Ru" b="0" i="0" u="none" baseline="0"/>
              <a:t>Если вы правильно ответили на 7 или более вопросов, вы сдали тест. </a:t>
            </a:r>
          </a:p>
          <a:p>
            <a:pPr algn="l" rtl="0">
              <a:buFontTx/>
              <a:buChar char="-"/>
            </a:pPr>
            <a:endParaRPr lang="ru-Ru"/>
          </a:p>
          <a:p>
            <a:pPr marL="0" indent="0" algn="l" rtl="0">
              <a:buNone/>
            </a:pPr>
            <a:r>
              <a:rPr lang="ru-Ru" b="0" i="0" u="none" baseline="0"/>
              <a:t>В этом электронном курсе также есть звуковая информация. </a:t>
            </a:r>
          </a:p>
          <a:p>
            <a:pPr marL="0" indent="0" algn="l" rtl="0">
              <a:buNone/>
            </a:pPr>
            <a:r>
              <a:rPr lang="ru-Ru" b="1" i="0" u="none" baseline="0"/>
              <a:t>Поэтому включите звук.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7A5E01F-B7D7-6E31-D1E0-082FE9793B5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02_RU">
            <a:hlinkClick r:id="" action="ppaction://media"/>
            <a:extLst>
              <a:ext uri="{FF2B5EF4-FFF2-40B4-BE49-F238E27FC236}">
                <a16:creationId xmlns:a16="http://schemas.microsoft.com/office/drawing/2014/main" id="{F9D11765-4544-575A-0F11-FB37A5F0DE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8885-ABBC-1EE3-0D96-4182A0ED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F0CAEB1-6F68-6DC2-A1F8-EE5CCCC752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Санитарно-защитные зоны</a:t>
            </a:r>
          </a:p>
          <a:p>
            <a:endParaRPr lang="ru-Ru"/>
          </a:p>
          <a:p>
            <a:pPr algn="l" rtl="0"/>
            <a:r>
              <a:rPr lang="ru-Ru" b="0" i="0" u="none" baseline="0"/>
              <a:t>Это зоны на объектах, расположенных вблизи </a:t>
            </a:r>
            <a:r>
              <a:rPr lang="ru-Ru" b="1" i="0" u="none" baseline="0"/>
              <a:t>открытых водоемов</a:t>
            </a:r>
            <a:r>
              <a:rPr lang="ru-Ru" b="0" i="0" u="none" baseline="0"/>
              <a:t>, к которым предъявляются особые требования с целью снижения риска </a:t>
            </a:r>
            <a:r>
              <a:rPr lang="ru-Ru" b="1" i="0" u="none" baseline="0"/>
              <a:t>(повторного) загрязнения </a:t>
            </a:r>
            <a:r>
              <a:rPr lang="ru-Ru" b="0" i="0" u="none" baseline="0"/>
              <a:t>воды, поскольку эта вода используется или будет использоваться в качестве </a:t>
            </a:r>
            <a:r>
              <a:rPr lang="ru-Ru" b="1" i="0" u="none" baseline="0"/>
              <a:t>питьевой воды</a:t>
            </a:r>
            <a:r>
              <a:rPr lang="ru-Ru" b="0" i="0" u="none" baseline="0"/>
              <a:t>. </a:t>
            </a:r>
          </a:p>
          <a:p>
            <a:endParaRPr lang="ru-Ru"/>
          </a:p>
          <a:p>
            <a:endParaRPr lang="ru-Ru"/>
          </a:p>
        </p:txBody>
      </p:sp>
      <p:pic>
        <p:nvPicPr>
          <p:cNvPr id="3" name="2026-07-21_020_RU">
            <a:hlinkClick r:id="" action="ppaction://media"/>
            <a:extLst>
              <a:ext uri="{FF2B5EF4-FFF2-40B4-BE49-F238E27FC236}">
                <a16:creationId xmlns:a16="http://schemas.microsoft.com/office/drawing/2014/main" id="{0DFFEDB8-5F07-79A8-6A11-1F234F175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AF332-7F64-C20C-3021-7FECEF2D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B74151-1AFC-C939-424E-49FC5E951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pPr algn="l" rtl="0"/>
            <a:r>
              <a:rPr lang="ru-Ru" b="1" i="0" u="none" baseline="0" dirty="0"/>
              <a:t>При новом строительстве и реконструкции мы выделяем 3 </a:t>
            </a:r>
            <a:r>
              <a:rPr lang="ru-Ru" b="1" i="0" u="none" baseline="0" dirty="0" err="1"/>
              <a:t>cанитарно</a:t>
            </a:r>
            <a:r>
              <a:rPr lang="ru-Ru" b="1" i="0" u="none" baseline="0" dirty="0"/>
              <a:t>-защитные зоны:</a:t>
            </a:r>
          </a:p>
          <a:p>
            <a:endParaRPr lang="ru-Ru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3B1D22-805E-D933-A297-F5B00FA70A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>
                <a:latin typeface="Segoe UI"/>
                <a:ea typeface="Segoe UI"/>
                <a:cs typeface="Segoe UI"/>
              </a:rPr>
              <a:t>Зеленая зона: все помещения, в которых разрешено выполнять любые работы​. 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>
                <a:latin typeface="Segoe UI"/>
                <a:ea typeface="Segoe UI"/>
                <a:cs typeface="Segoe UI"/>
              </a:rPr>
              <a:t>Красная зона: в которой запрещено сверлить, шлифовать или пилить, поскольку части установок или трубопроводов открыты для монтажа​​.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Фиолетовая зона: при выполнении работ на частях установок или трубопроводов, по которым уже протекала (питьевая) вода или по которым после завершения работ будет протекать (питьевая) вода. ​ </a:t>
            </a:r>
          </a:p>
          <a:p>
            <a:pPr marL="342900" indent="-342900" algn="l" rtl="0">
              <a:buFont typeface="+mj-lt"/>
              <a:buAutoNum type="arabicPeriod"/>
            </a:pPr>
            <a:endParaRPr lang="ru-Ru" b="1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0F74DE5-9228-A4E8-C318-327C5707292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21_RU">
            <a:hlinkClick r:id="" action="ppaction://media"/>
            <a:extLst>
              <a:ext uri="{FF2B5EF4-FFF2-40B4-BE49-F238E27FC236}">
                <a16:creationId xmlns:a16="http://schemas.microsoft.com/office/drawing/2014/main" id="{2B76EFE2-DC78-9648-2092-717B99F1D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00A6636-CFA7-24AA-3EDF-F9DBEA9A49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Зеленая зона</a:t>
            </a:r>
          </a:p>
          <a:p>
            <a:endParaRPr lang="ru-Ru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2BDF8B-FB21-112F-E14C-E0AC43C97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ru-Ru" b="0" i="0" u="none" baseline="0"/>
              <a:t>В </a:t>
            </a:r>
            <a:r>
              <a:rPr lang="ru-Ru" b="1" i="0" u="none" baseline="0"/>
              <a:t>зеленой зоне (все помещения) </a:t>
            </a:r>
            <a:r>
              <a:rPr lang="ru-Ru" b="0" i="0" u="none" baseline="0"/>
              <a:t>действуют следующие правила:​</a:t>
            </a:r>
          </a:p>
          <a:p>
            <a:endParaRPr lang="ru-Ru" dirty="0"/>
          </a:p>
          <a:p>
            <a:pPr algn="l" rtl="0"/>
            <a:r>
              <a:rPr lang="ru-Ru" b="0" i="0" u="none" baseline="0"/>
              <a:t>Чистая защитная обувь </a:t>
            </a:r>
          </a:p>
          <a:p>
            <a:pPr algn="l" rtl="0"/>
            <a:r>
              <a:rPr lang="ru-Ru" b="0" i="0" u="none" baseline="0"/>
              <a:t>Чистая рабочая одежда </a:t>
            </a:r>
          </a:p>
          <a:p>
            <a:pPr algn="l" rtl="0"/>
            <a:r>
              <a:rPr lang="ru-Ru" b="0" i="0" u="none" baseline="0"/>
              <a:t>Уборка по окончании рабочего дня </a:t>
            </a:r>
          </a:p>
          <a:p>
            <a:pPr algn="l" rtl="0"/>
            <a:r>
              <a:rPr lang="ru-Ru" b="0" i="0" u="none" baseline="0"/>
              <a:t>Запрещается есть и пить </a:t>
            </a:r>
          </a:p>
          <a:p>
            <a:pPr algn="l" rtl="0"/>
            <a:r>
              <a:rPr lang="ru-Ru" b="0" i="0" u="none" baseline="0"/>
              <a:t>Запрещается курить </a:t>
            </a:r>
          </a:p>
          <a:p>
            <a:pPr algn="l" rtl="0"/>
            <a:r>
              <a:rPr lang="ru-Ru" b="0" i="0" u="none" baseline="0"/>
              <a:t>На трубопроводы устанавливать заглушки</a:t>
            </a:r>
          </a:p>
          <a:p>
            <a:pPr algn="l" rtl="0"/>
            <a:r>
              <a:rPr lang="ru-Ru" b="0" i="0" u="none" baseline="0"/>
              <a:t>Не класть инструменты или материалы в открытые трубопроводы </a:t>
            </a:r>
          </a:p>
          <a:p>
            <a:endParaRPr lang="ru-Ru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8252B4-BF59-AD79-5989-B4B441347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Все помещения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F932A15-0700-45C9-D425-5A24DA96B07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Обязательно для всех и всегда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9B08B9F-967C-20DC-1CBA-90A528AD5D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ru-Ru" b="1" i="0" u="none" baseline="0" dirty="0"/>
              <a:t>О любом загрязнении сразу сообщите дежурному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6DCA54E-DA3B-36B0-15D3-EB8DE68B0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rtl="0"/>
            <a:r>
              <a:rPr lang="ru-Ru" b="1" i="0" u="none" baseline="0"/>
              <a:t>Чистая рабочая одежда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8751E32-FA65-4761-7A8F-0FAA708E27B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rtl="0"/>
            <a:r>
              <a:rPr lang="ru-Ru" b="1" i="0" u="none" baseline="0" dirty="0"/>
              <a:t>На трубы установить заглушки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9047E5-9C46-8973-786A-F09481C4B7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0"/>
            <a:r>
              <a:rPr lang="ru-Ru" b="1" i="0" u="none" baseline="0"/>
              <a:t>Чистая защитная обувь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0DA52512-A081-6190-17E3-9CDF4CA51A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rtl="0"/>
            <a:r>
              <a:rPr lang="ru-Ru" b="1" i="0" u="none" baseline="0"/>
              <a:t>Уборка по окончании рабочего дня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1FD48270-BD91-8EC2-C7E7-F028E286D7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Запрещается курить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CD1616-A752-F4A3-A9BA-C9DB251C90B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Запрещается есть и пить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3A4BE71-BAAB-0B85-9355-CA1B2571ED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rtl="0"/>
            <a:r>
              <a:rPr lang="ru-Ru" b="1" i="0" u="none" baseline="0" dirty="0"/>
              <a:t>Не класть предметы в трубопровод</a:t>
            </a:r>
          </a:p>
        </p:txBody>
      </p:sp>
      <p:pic>
        <p:nvPicPr>
          <p:cNvPr id="14" name="2026-07-21_022_RU">
            <a:hlinkClick r:id="" action="ppaction://media"/>
            <a:extLst>
              <a:ext uri="{FF2B5EF4-FFF2-40B4-BE49-F238E27FC236}">
                <a16:creationId xmlns:a16="http://schemas.microsoft.com/office/drawing/2014/main" id="{B2F97373-16D8-DB62-7787-E64D13512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4C0703D9-F60C-6E4E-694E-8A33B91B5E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 dirty="0"/>
              <a:t>Красная зона</a:t>
            </a:r>
          </a:p>
          <a:p>
            <a:endParaRPr lang="ru-Ru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C5DC125-1BFD-9B76-E3BE-FB5796F44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ru-Ru" b="0" i="0" u="none" baseline="0" dirty="0"/>
              <a:t>В </a:t>
            </a:r>
            <a:r>
              <a:rPr lang="ru-Ru" b="1" i="0" u="none" baseline="0" dirty="0"/>
              <a:t>красной зоне (водопроводное помещение с открытыми участками установки или трубопроводов)</a:t>
            </a:r>
            <a:r>
              <a:rPr lang="ru-Ru" b="0" i="0" u="none" baseline="0" dirty="0"/>
              <a:t> действуют следующие правила:​</a:t>
            </a:r>
          </a:p>
          <a:p>
            <a:endParaRPr lang="ru-Ru" dirty="0"/>
          </a:p>
          <a:p>
            <a:pPr algn="l" rtl="0"/>
            <a:r>
              <a:rPr lang="ru-Ru" b="0" i="0" u="none" baseline="0" dirty="0"/>
              <a:t>Чистая рабочая одежда </a:t>
            </a:r>
          </a:p>
          <a:p>
            <a:pPr algn="l" rtl="0"/>
            <a:r>
              <a:rPr lang="ru-Ru" b="0" i="0" u="none" baseline="0" dirty="0"/>
              <a:t>Уборка по окончании рабочего дня </a:t>
            </a:r>
          </a:p>
          <a:p>
            <a:pPr algn="l" rtl="0"/>
            <a:r>
              <a:rPr lang="ru-Ru" b="0" i="0" u="none" baseline="0" dirty="0"/>
              <a:t>Запрещается есть и пить </a:t>
            </a:r>
          </a:p>
          <a:p>
            <a:pPr algn="l" rtl="0"/>
            <a:r>
              <a:rPr lang="ru-Ru" b="0" i="0" u="none" baseline="0" dirty="0"/>
              <a:t>Запрещается курить </a:t>
            </a:r>
          </a:p>
          <a:p>
            <a:pPr algn="l" rtl="0"/>
            <a:r>
              <a:rPr lang="ru-Ru" b="0" i="0" u="none" baseline="0" dirty="0"/>
              <a:t>Из одежды не должны выпадать какие-либо предметы </a:t>
            </a:r>
          </a:p>
          <a:p>
            <a:pPr algn="l" rtl="0"/>
            <a:r>
              <a:rPr lang="ru-Ru" b="0" i="0" u="none" baseline="0" dirty="0"/>
              <a:t>На трубопроводы устанавливать заглушки </a:t>
            </a:r>
          </a:p>
          <a:p>
            <a:pPr algn="l" rtl="0"/>
            <a:r>
              <a:rPr lang="ru-Ru" b="0" i="0" u="none" baseline="0" dirty="0"/>
              <a:t>Запрещается сверлить, шлифовать и пилить </a:t>
            </a:r>
          </a:p>
          <a:p>
            <a:pPr algn="l" rtl="0"/>
            <a:r>
              <a:rPr lang="ru-Ru" b="0" i="0" u="none" baseline="0" dirty="0"/>
              <a:t>Не класть инструменты или материалы в открытые трубопроводы </a:t>
            </a:r>
          </a:p>
          <a:p>
            <a:pPr marL="0" indent="0" algn="l" rtl="0">
              <a:buNone/>
            </a:pPr>
            <a:endParaRPr lang="ru-Ru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47A4C0D-434D-6FCA-7657-43047086CC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pPr rtl="0"/>
            <a:r>
              <a:rPr lang="ru-Ru" b="1" i="0" u="none" baseline="0"/>
              <a:t>Водопроводное помещение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566539F3-4F4D-D3FB-D601-6FE818BA32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Обязательно для всех и всегда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0572D24-8F85-A53A-952A-6CC8B0F57F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ru-Ru" b="1" i="0" u="none" baseline="0" dirty="0"/>
              <a:t>О любом загрязнении сразу сообщите дежурному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05BB1F0D-2483-EAB7-449C-1DF894CB2A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rtl="0"/>
            <a:r>
              <a:rPr lang="ru-Ru" b="1" i="0" u="none" baseline="0"/>
              <a:t>Чистая рабочая одежда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208AE4C7-AF3E-2419-9CE7-795D3DC092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rtl="0"/>
            <a:r>
              <a:rPr lang="ru-Ru" b="1" i="0" u="none" baseline="0" dirty="0"/>
              <a:t>На трубы установить заглушки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0540A02-3B80-C6BE-1284-8B0C8CF8016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0"/>
            <a:r>
              <a:rPr lang="ru-Ru" b="1" i="0" u="none" baseline="0"/>
              <a:t>Чистая защитная обувь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1474F6F2-587E-1F72-C326-3ED504BA1B3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rtl="0"/>
            <a:r>
              <a:rPr lang="ru-Ru" b="1" i="0" u="none" baseline="0"/>
              <a:t>Уборка по окончании рабочего дня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9331ABD0-09F4-9F15-09C2-7A24D17BE99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Запрещается есть и пить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FEC60F3D-14B7-D028-0041-360AF2C9E04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Запрещено сверлить, шлифовать и пилить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0D239C3D-D9FA-A5FC-9F0F-0860D6E51E8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Запрещается курить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2F6AE1C0-4CE2-543E-1E3A-FD8593F0751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rtl="0"/>
            <a:r>
              <a:rPr lang="ru-Ru" b="1" i="0" u="none" baseline="0" dirty="0"/>
              <a:t>Не класть предметы в трубопровод</a:t>
            </a:r>
          </a:p>
        </p:txBody>
      </p:sp>
      <p:pic>
        <p:nvPicPr>
          <p:cNvPr id="2" name="2026-07-21_023_RU">
            <a:hlinkClick r:id="" action="ppaction://media"/>
            <a:extLst>
              <a:ext uri="{FF2B5EF4-FFF2-40B4-BE49-F238E27FC236}">
                <a16:creationId xmlns:a16="http://schemas.microsoft.com/office/drawing/2014/main" id="{66208B41-036B-9951-B5B9-98B101A0A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80B4B457-4527-1086-E901-616979C25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Фиолетовая зона</a:t>
            </a:r>
          </a:p>
          <a:p>
            <a:endParaRPr lang="ru-Ru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23981815-AFAD-0482-2E67-BF5456CBAA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ru-Ru" b="0" i="0" u="none" baseline="0" dirty="0"/>
              <a:t>Если внутри этих установок или на них ведутся работы и возникает «открытое соединение», то </a:t>
            </a:r>
            <a:r>
              <a:rPr lang="ru-Ru" b="1" i="0" u="none" baseline="0" dirty="0"/>
              <a:t>пространство вокруг этого открытого соединения временно оборудуется как фиолетовая зона</a:t>
            </a:r>
            <a:r>
              <a:rPr lang="ru-Ru" b="0" i="0" u="none" baseline="0" dirty="0"/>
              <a:t>​. На фиолетовых предупреждающих знаках указаны следующие правила: </a:t>
            </a:r>
            <a:br>
              <a:rPr lang="ru-Ru" dirty="0"/>
            </a:br>
            <a:r>
              <a:rPr lang="ru-Ru" b="0" i="0" u="none" baseline="0" dirty="0"/>
              <a:t> </a:t>
            </a:r>
          </a:p>
          <a:p>
            <a:pPr algn="l" rtl="0"/>
            <a:r>
              <a:rPr lang="ru-Ru" b="0" i="0" u="none" baseline="0" dirty="0"/>
              <a:t>Продезинфицированные сапоги </a:t>
            </a:r>
          </a:p>
          <a:p>
            <a:pPr algn="l" rtl="0"/>
            <a:r>
              <a:rPr lang="ru-Ru" b="0" i="0" u="none" baseline="0" dirty="0"/>
              <a:t>Продезинфицированные перчатки </a:t>
            </a:r>
          </a:p>
          <a:p>
            <a:pPr algn="l" rtl="0"/>
            <a:r>
              <a:rPr lang="ru-Ru" b="0" i="0" u="none" baseline="0" dirty="0"/>
              <a:t>Запрещается есть и пить </a:t>
            </a:r>
          </a:p>
          <a:p>
            <a:pPr algn="l" rtl="0"/>
            <a:r>
              <a:rPr lang="ru-Ru" b="0" i="0" u="none" baseline="0" dirty="0"/>
              <a:t>Дезинфицируйте контролируемым раствором перекиси </a:t>
            </a:r>
          </a:p>
          <a:p>
            <a:pPr algn="l" rtl="0"/>
            <a:r>
              <a:rPr lang="ru-Ru" b="0" i="0" u="none" baseline="0" dirty="0"/>
              <a:t>Носите водоотталкивающий или водонепроницаемый чистый комбинезон с капюшоном </a:t>
            </a:r>
          </a:p>
          <a:p>
            <a:pPr algn="l" rtl="0"/>
            <a:r>
              <a:rPr lang="ru-Ru" b="0" i="0" u="none" baseline="0" dirty="0"/>
              <a:t>Из одежды не должны выпадать какие-либо предметы </a:t>
            </a:r>
          </a:p>
          <a:p>
            <a:pPr marL="0" indent="0" algn="l" rtl="0">
              <a:buNone/>
            </a:pPr>
            <a:r>
              <a:rPr lang="ru-Ru" dirty="0"/>
              <a:t>В</a:t>
            </a:r>
            <a:r>
              <a:rPr lang="ru-Ru" b="0" i="0" u="none" baseline="0" dirty="0"/>
              <a:t> фиолетовой зоне есть открытые участки труб, куда не должна попадать пыль. </a:t>
            </a:r>
            <a:r>
              <a:rPr lang="ru-Ru" dirty="0"/>
              <a:t>Поэтому</a:t>
            </a:r>
            <a:r>
              <a:rPr lang="ru-Ru" b="0" i="0" u="none" baseline="0" dirty="0"/>
              <a:t> вокруг нее всегда действует красная зона. Там запрещено сверлить, шлифовать или пилить.   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533E20D8-D63B-A463-935C-7CF10136E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pPr rtl="0"/>
            <a:r>
              <a:rPr lang="ru-Ru" b="1" i="0" u="none" baseline="0" dirty="0"/>
              <a:t>Санитарно-защитные зоны проведения работ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6330D0D7-64B1-E69D-1932-5D4CC38B62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Обязательно для всех и всегда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A573CD26-B6C3-0A28-16C1-86FD3EC07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ru-Ru" b="1" i="0" u="none" baseline="0" dirty="0"/>
              <a:t>О любом загрязнении сразу сообщите дежурному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11818ED0-8760-164F-6194-6242813BF59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rtl="0"/>
            <a:r>
              <a:rPr lang="ru-Ru" b="1" i="0" u="none" baseline="0"/>
              <a:t>Запрещается есть и пить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72A47B78-C65D-CCDD-6532-185E0EB554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0"/>
            <a:r>
              <a:rPr lang="ru-Ru" b="1" i="0" u="none" baseline="0" dirty="0" err="1"/>
              <a:t>Продезинфицир</a:t>
            </a:r>
            <a:r>
              <a:rPr lang="ru-Ru" b="1" i="0" u="none" baseline="0" dirty="0"/>
              <a:t>. сапоги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8BD2896-4224-5A4A-EA6E-D8D2038B28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93274" y="2253056"/>
            <a:ext cx="1022876" cy="346477"/>
          </a:xfrm>
        </p:spPr>
        <p:txBody>
          <a:bodyPr/>
          <a:lstStyle/>
          <a:p>
            <a:pPr rtl="0"/>
            <a:r>
              <a:rPr lang="ru-Ru" b="1" i="0" u="none" baseline="0" dirty="0" err="1"/>
              <a:t>Продезинфицир</a:t>
            </a:r>
            <a:r>
              <a:rPr lang="ru-Ru" b="1" i="0" u="none" baseline="0" dirty="0"/>
              <a:t>. перчатки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077B927E-6E79-D847-8898-2951AB204B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293275" y="3676314"/>
            <a:ext cx="1184226" cy="403084"/>
          </a:xfrm>
        </p:spPr>
        <p:txBody>
          <a:bodyPr/>
          <a:lstStyle/>
          <a:p>
            <a:pPr rtl="0"/>
            <a:r>
              <a:rPr lang="ru-Ru" b="1" i="0" u="none" baseline="0" dirty="0" err="1"/>
              <a:t>Водоотталкив</a:t>
            </a:r>
            <a:r>
              <a:rPr lang="ru-Ru" b="1" i="0" u="none" baseline="0" dirty="0"/>
              <a:t>. или </a:t>
            </a:r>
            <a:r>
              <a:rPr lang="ru-Ru" b="1" i="0" u="none" baseline="0" dirty="0" err="1"/>
              <a:t>водонепрониц</a:t>
            </a:r>
            <a:r>
              <a:rPr lang="ru-Ru" b="1" i="0" u="none" baseline="0" dirty="0"/>
              <a:t>. чистый комбинезон с капюшоном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DF8BD078-DCD0-CD98-7549-2692875E5A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rtl="0"/>
            <a:r>
              <a:rPr lang="ru-Ru" b="1" i="0" u="none" baseline="0" dirty="0"/>
              <a:t>Дезинфицируйте контролируемым раствором перекиси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2711E2CC-D58A-2A45-E497-997F39C194A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rtl="0"/>
            <a:r>
              <a:rPr lang="ru-Ru" b="1" i="0" u="none" baseline="0" dirty="0"/>
              <a:t>Из одежды не должны выпадать какие-либо предметы</a:t>
            </a:r>
          </a:p>
        </p:txBody>
      </p:sp>
      <p:pic>
        <p:nvPicPr>
          <p:cNvPr id="2" name="2026-07-21_024_RU">
            <a:hlinkClick r:id="" action="ppaction://media"/>
            <a:extLst>
              <a:ext uri="{FF2B5EF4-FFF2-40B4-BE49-F238E27FC236}">
                <a16:creationId xmlns:a16="http://schemas.microsoft.com/office/drawing/2014/main" id="{435A4B7F-19D1-0C0D-4EE5-C37447983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AA5C7A38-6862-9CD8-9735-53586A334F4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4A77DF-7867-AD44-6E6A-D1163A9208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Ещё раз всё по порядку</a:t>
            </a:r>
          </a:p>
        </p:txBody>
      </p:sp>
    </p:spTree>
    <p:extLst>
      <p:ext uri="{BB962C8B-B14F-4D97-AF65-F5344CB8AC3E}">
        <p14:creationId xmlns:p14="http://schemas.microsoft.com/office/powerpoint/2010/main" val="1394528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C107-AD7F-2977-7299-8A4CDD7B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291FBA4-0529-77AF-A13B-E087131E44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i="0" u="none" baseline="0" dirty="0"/>
              <a:t>Классификация этапов очистки </a:t>
            </a:r>
            <a:r>
              <a:rPr lang="ru-RU" i="0" u="none" baseline="0" dirty="0"/>
              <a:t>–</a:t>
            </a:r>
            <a:r>
              <a:rPr lang="ru-Ru" i="0" u="none" baseline="0" dirty="0"/>
              <a:t> </a:t>
            </a:r>
          </a:p>
          <a:p>
            <a:pPr algn="l" rtl="0"/>
            <a:r>
              <a:rPr lang="ru-Ru" i="0" u="none" baseline="0" dirty="0"/>
              <a:t>синий, оранжевый и красный.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1A8A0E-45C6-74C2-306D-716403061F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endParaRPr lang="ru-Ru"/>
          </a:p>
          <a:p>
            <a:pPr marL="0" indent="0" algn="l" rtl="0">
              <a:buNone/>
            </a:pPr>
            <a:r>
              <a:rPr lang="ru-Ru" b="0" i="0" u="none" baseline="0"/>
              <a:t>Этапы очистки подразделяются на 3 категории:</a:t>
            </a:r>
          </a:p>
          <a:p>
            <a:endParaRPr lang="ru-Ru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44A8FC-A7D2-6C90-C1B3-099A9A6A7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Синяя категория</a:t>
            </a:r>
          </a:p>
          <a:p>
            <a:pPr algn="l" rtl="0"/>
            <a:r>
              <a:rPr lang="ru-Ru" b="0" i="0" u="none" baseline="0"/>
              <a:t>Неочищенная вода, ещё не прошедшая дезинфекцию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87B7BE-B8E7-9084-9820-DAACEC42F8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Оранжевая категория</a:t>
            </a:r>
          </a:p>
          <a:p>
            <a:pPr algn="l" rtl="0"/>
            <a:r>
              <a:rPr lang="ru-Ru" b="0" i="0" u="none" baseline="0"/>
              <a:t>Вода прошла некоторую дезинфекцию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67603D4-5CED-D1A6-F4DB-264365ACAE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1" i="0" u="none" baseline="0"/>
              <a:t>Красная категория</a:t>
            </a:r>
          </a:p>
          <a:p>
            <a:pPr algn="l" rtl="0"/>
            <a:r>
              <a:rPr lang="ru-Ru" b="0" i="0" u="none" baseline="0">
                <a:latin typeface="Segoe UI"/>
                <a:ea typeface="Segoe UI"/>
                <a:cs typeface="Segoe UI"/>
              </a:rPr>
              <a:t>Основная дезинфекция или качество питьевой воды</a:t>
            </a:r>
            <a:endParaRPr lang="ru-Ru"/>
          </a:p>
        </p:txBody>
      </p:sp>
      <p:pic>
        <p:nvPicPr>
          <p:cNvPr id="8" name="2026-07-21_026_RU">
            <a:hlinkClick r:id="" action="ppaction://media"/>
            <a:extLst>
              <a:ext uri="{FF2B5EF4-FFF2-40B4-BE49-F238E27FC236}">
                <a16:creationId xmlns:a16="http://schemas.microsoft.com/office/drawing/2014/main" id="{2FE6FEDA-4DE6-FBF9-7DA0-1E8A59C666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41AE-82E1-E8F4-7C84-866F3CD0B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45903C-DB8C-ED84-2991-6010CAB1F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algn="l" rtl="0"/>
            <a:r>
              <a:rPr lang="ru-Ru" b="0" i="0" u="none" baseline="0" dirty="0"/>
              <a:t>Неочищенная вода</a:t>
            </a:r>
          </a:p>
          <a:p>
            <a:pPr algn="l" rtl="0"/>
            <a:r>
              <a:rPr lang="ru-Ru" b="0" i="0" u="none" baseline="0" dirty="0"/>
              <a:t>Примеры: водоемы, впускные каналы, сетки для грубой очистки</a:t>
            </a:r>
          </a:p>
          <a:p>
            <a:pPr algn="l" rtl="0"/>
            <a:r>
              <a:rPr lang="ru-Ru" b="1" i="0" u="none" baseline="0" dirty="0"/>
              <a:t>Дезинфекция после </a:t>
            </a:r>
            <a:r>
              <a:rPr lang="ru-Ru" b="0" i="0" u="none" baseline="0" dirty="0"/>
              <a:t>завершения работ </a:t>
            </a:r>
            <a:r>
              <a:rPr lang="ru-Ru" b="1" i="0" u="none" baseline="0" dirty="0"/>
              <a:t>не проводится </a:t>
            </a:r>
          </a:p>
          <a:p>
            <a:pPr algn="l" rtl="0"/>
            <a:r>
              <a:rPr lang="ru-Ru" b="0" i="0" u="none" baseline="0" dirty="0"/>
              <a:t>Контроль путем отбора проб не проводится</a:t>
            </a:r>
          </a:p>
          <a:p>
            <a:pPr algn="l" rtl="0"/>
            <a:r>
              <a:rPr lang="ru-Ru" b="0" i="0" u="none" baseline="0" dirty="0"/>
              <a:t>Установка может быть </a:t>
            </a:r>
            <a:r>
              <a:rPr lang="ru-Ru" b="1" i="0" u="none" baseline="0" dirty="0"/>
              <a:t>сразу использована повторно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F1DFA5-CA80-98F2-7A4B-A50587F11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ru-Ru" b="0" i="0" u="none" baseline="0" dirty="0"/>
              <a:t>Умеренная очистка</a:t>
            </a:r>
          </a:p>
          <a:p>
            <a:pPr algn="l" rtl="0"/>
            <a:r>
              <a:rPr lang="ru-Ru" b="0" i="0" u="none" baseline="0" dirty="0"/>
              <a:t>Примеры: коагуляция и седиментация</a:t>
            </a:r>
          </a:p>
          <a:p>
            <a:pPr algn="l" rtl="0"/>
            <a:r>
              <a:rPr lang="ru-Ru" b="1" i="0" u="none" baseline="0" dirty="0"/>
              <a:t>Дезинфекция</a:t>
            </a:r>
            <a:r>
              <a:rPr lang="ru-Ru" b="0" i="0" u="none" baseline="0" dirty="0"/>
              <a:t> после проведения работ</a:t>
            </a:r>
          </a:p>
          <a:p>
            <a:pPr algn="l" rtl="0"/>
            <a:r>
              <a:rPr lang="ru-Ru" b="1" i="0" u="none" baseline="0" dirty="0"/>
              <a:t>Последующий контроль путем </a:t>
            </a:r>
            <a:r>
              <a:rPr lang="ru-Ru" b="0" i="0" u="none" baseline="0" dirty="0"/>
              <a:t>отбора проб</a:t>
            </a:r>
          </a:p>
          <a:p>
            <a:pPr algn="l" rtl="0"/>
            <a:r>
              <a:rPr lang="ru-Ru" b="0" i="0" u="none" baseline="0" dirty="0"/>
              <a:t>Установка может быть </a:t>
            </a:r>
            <a:r>
              <a:rPr lang="ru-Ru" b="1" i="0" u="none" baseline="0" dirty="0"/>
              <a:t>сразу использована повторно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E65FA5-2A26-B89F-305C-3399CBFAC4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ru-Ru" b="0" i="0" u="none" baseline="0" dirty="0"/>
              <a:t>Последний этап очистки или уже питьевая вода</a:t>
            </a:r>
          </a:p>
          <a:p>
            <a:pPr algn="l" rtl="0"/>
            <a:r>
              <a:rPr lang="ru-Ru" b="0" i="0" u="none" baseline="0" dirty="0"/>
              <a:t>Примеры: подземная емкость для воды, вся распределительная сеть PWN</a:t>
            </a:r>
          </a:p>
          <a:p>
            <a:pPr algn="l" rtl="0"/>
            <a:r>
              <a:rPr lang="ru-Ru" b="1" i="0" u="none" baseline="0" dirty="0"/>
              <a:t>Дезинфекция</a:t>
            </a:r>
            <a:r>
              <a:rPr lang="ru-Ru" b="0" i="0" u="none" baseline="0" dirty="0"/>
              <a:t> после проведения работ</a:t>
            </a:r>
          </a:p>
          <a:p>
            <a:pPr algn="l" rtl="0"/>
            <a:r>
              <a:rPr lang="ru-Ru" b="1" i="0" u="none" baseline="0" dirty="0"/>
              <a:t>Затем контроль путем </a:t>
            </a:r>
            <a:r>
              <a:rPr lang="ru-Ru" b="0" i="0" u="none" baseline="0" dirty="0"/>
              <a:t>отбора проб</a:t>
            </a:r>
          </a:p>
          <a:p>
            <a:pPr algn="l" rtl="0"/>
            <a:r>
              <a:rPr lang="ru-Ru" b="0" i="0" u="none" baseline="0" dirty="0"/>
              <a:t>Установка </a:t>
            </a:r>
            <a:r>
              <a:rPr lang="ru-Ru" b="1" i="0" u="none" baseline="0" dirty="0"/>
              <a:t>используется</a:t>
            </a:r>
            <a:r>
              <a:rPr lang="ru-Ru" b="0" i="0" u="none" baseline="0" dirty="0"/>
              <a:t> только </a:t>
            </a:r>
            <a:r>
              <a:rPr lang="ru-Ru" b="1" i="0" u="none" baseline="0" dirty="0"/>
              <a:t>после утверждения результатов анализа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0A84F5-45FE-5AE1-3503-8E414963C2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Синяя категория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1902D17-05FF-9212-2962-E89F32DBA6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Оранжевая категория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FDAA5D2-3AFF-6AB4-71A5-BB305C3AA3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Красная категория</a:t>
            </a:r>
          </a:p>
        </p:txBody>
      </p:sp>
      <p:pic>
        <p:nvPicPr>
          <p:cNvPr id="8" name="2026-07-21_027_RU">
            <a:hlinkClick r:id="" action="ppaction://media"/>
            <a:extLst>
              <a:ext uri="{FF2B5EF4-FFF2-40B4-BE49-F238E27FC236}">
                <a16:creationId xmlns:a16="http://schemas.microsoft.com/office/drawing/2014/main" id="{9536485A-25B6-0802-49F4-D20A1699B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196AC-3198-7F15-CD9E-9437CE7E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509DBA-0C4F-7061-6269-499D75BC0F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ru-Ru" b="1" i="0" u="none" baseline="0" dirty="0"/>
              <a:t>В PWN мы используем систему санитарно-защитных зон</a:t>
            </a:r>
            <a:r>
              <a:rPr lang="ru-Ru" dirty="0"/>
              <a:t>, обозначенных </a:t>
            </a:r>
            <a:r>
              <a:rPr lang="ru-Ru" b="1" i="0" u="none" baseline="0" dirty="0"/>
              <a:t>зеленой, красной или фиолетовой табличкой.  </a:t>
            </a:r>
          </a:p>
          <a:p>
            <a:endParaRPr lang="ru-Ru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FC494A3-3DA0-10E2-E210-BB3D0ED5B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51" y="2011681"/>
            <a:ext cx="2654965" cy="392789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0A479E3-FED7-63B3-CD2D-EC9584562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385" y="2011681"/>
            <a:ext cx="2654965" cy="392789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12F72B1-163C-4AD7-4738-16F600C350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9317" y="2011680"/>
            <a:ext cx="2654965" cy="3927894"/>
          </a:xfrm>
          <a:prstGeom prst="rect">
            <a:avLst/>
          </a:prstGeom>
        </p:spPr>
      </p:pic>
      <p:pic>
        <p:nvPicPr>
          <p:cNvPr id="9" name="Picture 8" descr="The image is a safety and cleanliness poster with symbols representing various prohibitions and requirements for maintaining a clean environment, including not eating, smoking, or placing objects in the toilet, and emphasizing immediate reporting of any contamination.&#10;&#10;AI-generated content may be incorrect.">
            <a:extLst>
              <a:ext uri="{FF2B5EF4-FFF2-40B4-BE49-F238E27FC236}">
                <a16:creationId xmlns:a16="http://schemas.microsoft.com/office/drawing/2014/main" id="{0D949140-D672-177D-802E-773627721A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0901" y="2074255"/>
            <a:ext cx="2456955" cy="3865319"/>
          </a:xfrm>
          <a:prstGeom prst="rect">
            <a:avLst/>
          </a:prstGeom>
        </p:spPr>
      </p:pic>
      <p:pic>
        <p:nvPicPr>
          <p:cNvPr id="11" name="Picture 10" descr="The image is a Russian sign with various prohibited actions in a workplace, including using the toilet, smoking, eating, and handling plumbing tools, with an emphasis on reporting any contamination immediately.&#10;&#10;AI-generated content may be incorrect.">
            <a:extLst>
              <a:ext uri="{FF2B5EF4-FFF2-40B4-BE49-F238E27FC236}">
                <a16:creationId xmlns:a16="http://schemas.microsoft.com/office/drawing/2014/main" id="{35ACDE08-A084-1215-7834-8D97DAB3FC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7351" y="1940384"/>
            <a:ext cx="2715958" cy="40522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406DE1-AA43-AF3A-CEFA-BB48523B20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6882" y="1887372"/>
            <a:ext cx="2634217" cy="4052202"/>
          </a:xfrm>
          <a:prstGeom prst="rect">
            <a:avLst/>
          </a:prstGeom>
        </p:spPr>
      </p:pic>
      <p:pic>
        <p:nvPicPr>
          <p:cNvPr id="2" name="2026-07-21_028_RU">
            <a:hlinkClick r:id="" action="ppaction://media"/>
            <a:extLst>
              <a:ext uri="{FF2B5EF4-FFF2-40B4-BE49-F238E27FC236}">
                <a16:creationId xmlns:a16="http://schemas.microsoft.com/office/drawing/2014/main" id="{17832081-6B5B-238F-E63F-8E2B6F0B5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2E88-57A7-2261-C14F-4C57F4FF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03B3FDE-8F96-9505-8A2B-1D87E6D7AF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 lnSpcReduction="10000"/>
          </a:bodyPr>
          <a:lstStyle/>
          <a:p>
            <a:pPr algn="ctr" rtl="0"/>
            <a:r>
              <a:rPr lang="ru-Ru" sz="4600" b="1" i="0" u="none" baseline="0" dirty="0">
                <a:latin typeface="Segoe UI"/>
                <a:ea typeface="Segoe UI"/>
                <a:cs typeface="Segoe UI"/>
              </a:rPr>
              <a:t>Работайте аккуратно и соблюдайте санитарные нормы. Это поможет избежать напрасных задержек при сдаче работы.</a:t>
            </a:r>
          </a:p>
          <a:p>
            <a:pPr algn="ctr" rtl="0"/>
            <a:endParaRPr lang="ru-Ru" sz="4000" b="1" dirty="0"/>
          </a:p>
          <a:p>
            <a:pPr algn="ctr" rtl="0"/>
            <a:r>
              <a:rPr lang="ru-Ru" sz="3600" b="0" i="0" u="none" baseline="0" dirty="0">
                <a:latin typeface="Segoe UI"/>
                <a:ea typeface="Segoe UI"/>
                <a:cs typeface="Segoe UI"/>
              </a:rPr>
              <a:t>Выявление несоответствий приводит </a:t>
            </a:r>
          </a:p>
          <a:p>
            <a:pPr algn="ctr" rtl="0"/>
            <a:r>
              <a:rPr lang="ru-Ru" sz="3600" b="0" i="0" u="none" baseline="0" dirty="0">
                <a:latin typeface="Segoe UI"/>
                <a:ea typeface="Segoe UI"/>
                <a:cs typeface="Segoe UI"/>
              </a:rPr>
              <a:t>к задержке работ</a:t>
            </a:r>
          </a:p>
        </p:txBody>
      </p:sp>
      <p:pic>
        <p:nvPicPr>
          <p:cNvPr id="3" name="2026-07-21_029_RU">
            <a:hlinkClick r:id="" action="ppaction://media"/>
            <a:extLst>
              <a:ext uri="{FF2B5EF4-FFF2-40B4-BE49-F238E27FC236}">
                <a16:creationId xmlns:a16="http://schemas.microsoft.com/office/drawing/2014/main" id="{440C76C7-583B-D0D0-9E69-2E9A1BC5D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0DE01-29D7-E5DF-3AAA-FBF7869C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D7CCFF5-AD28-CB0F-3356-B957A450F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Для чего нужен этот курс?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FC897E-19AA-9C3B-9BF6-C689994440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Чистая питьевая вода </a:t>
            </a:r>
            <a:r>
              <a:rPr lang="ru-Ru" b="0" i="0" u="none" baseline="0"/>
              <a:t>имеет</a:t>
            </a:r>
            <a:r>
              <a:rPr lang="ru-Ru" b="1" i="0" u="none" baseline="0"/>
              <a:t> жизненно важное значение </a:t>
            </a:r>
          </a:p>
          <a:p>
            <a:pPr marL="0" indent="0" algn="l" rtl="0">
              <a:buNone/>
            </a:pPr>
            <a:endParaRPr lang="ru-Ru"/>
          </a:p>
          <a:p>
            <a:pPr algn="l" rtl="0"/>
            <a:r>
              <a:rPr lang="ru-Ru" b="0" i="0" u="none" baseline="0"/>
              <a:t>825 000 пользователей (домохозяйств и предприятий) </a:t>
            </a:r>
            <a:r>
              <a:rPr lang="ru-Ru" b="1" i="0" u="none" baseline="0"/>
              <a:t>ежедневно пользуются водой PWN </a:t>
            </a:r>
          </a:p>
          <a:p>
            <a:pPr marL="0" indent="0" algn="l" rtl="0">
              <a:buNone/>
            </a:pPr>
            <a:endParaRPr lang="ru-Ru"/>
          </a:p>
          <a:p>
            <a:pPr algn="l" rtl="0"/>
            <a:r>
              <a:rPr lang="ru-Ru" b="0" i="0" u="none" baseline="0"/>
              <a:t>Последствия загрязнения на очистной установке затрагивают очень много людей </a:t>
            </a:r>
          </a:p>
          <a:p>
            <a:endParaRPr lang="ru-Ru"/>
          </a:p>
          <a:p>
            <a:pPr algn="l" rtl="0"/>
            <a:r>
              <a:rPr lang="ru-Ru" b="0" i="0" u="none" baseline="0"/>
              <a:t>Соблюдение гигиены труда - это</a:t>
            </a:r>
            <a:r>
              <a:rPr lang="ru-Ru" b="1" i="0" u="none" baseline="0"/>
              <a:t> насущная необходимость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9164882C-01DB-E01B-27B5-5BC6026CBEC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03_RU">
            <a:hlinkClick r:id="" action="ppaction://media"/>
            <a:extLst>
              <a:ext uri="{FF2B5EF4-FFF2-40B4-BE49-F238E27FC236}">
                <a16:creationId xmlns:a16="http://schemas.microsoft.com/office/drawing/2014/main" id="{E41E2044-7C7D-394E-8D3D-E1D9CFB2A1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21D4306-5BEE-CCEE-9EDE-3E363BE519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 rtl="0"/>
            <a:r>
              <a:rPr lang="ru-Ru" b="0" i="0" u="none" baseline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В случае неоднократных нарушений вам может быть отказано в доступе к работе.</a:t>
            </a:r>
            <a:br>
              <a:rPr lang="ru-Ru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ru-Ru" b="0" i="0" u="none" baseline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 </a:t>
            </a:r>
          </a:p>
          <a:p>
            <a:pPr algn="ctr" rtl="0"/>
            <a:endParaRPr lang="ru-Ru" dirty="0">
              <a:solidFill>
                <a:srgbClr val="FFFFFF"/>
              </a:solidFill>
              <a:latin typeface="Segoe UI"/>
              <a:cs typeface="Segoe UI"/>
            </a:endParaRPr>
          </a:p>
          <a:p>
            <a:pPr algn="ctr" rtl="0"/>
            <a:r>
              <a:rPr lang="ru-Ru" b="0" i="0" u="none" baseline="0"/>
              <a:t>Мы приветствуем любые советы и предложения по улучшению. </a:t>
            </a:r>
          </a:p>
          <a:p>
            <a:endParaRPr lang="ru-Ru" dirty="0"/>
          </a:p>
        </p:txBody>
      </p:sp>
      <p:pic>
        <p:nvPicPr>
          <p:cNvPr id="3" name="2026-07-21_030_RU">
            <a:hlinkClick r:id="" action="ppaction://media"/>
            <a:extLst>
              <a:ext uri="{FF2B5EF4-FFF2-40B4-BE49-F238E27FC236}">
                <a16:creationId xmlns:a16="http://schemas.microsoft.com/office/drawing/2014/main" id="{3C7E142B-6843-E9A2-F5B7-79B04DF182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B1589-D7B3-5D4E-27E2-7FD2A6CC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5A2620-E47B-69F1-A05C-780DD745FB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Вместе мы делаем мир более чистым и безопасным</a:t>
            </a:r>
          </a:p>
          <a:p>
            <a:endParaRPr lang="ru-Ru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75FFB-9F04-FCF8-F142-1C040E2D9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0" i="0" u="none" baseline="0"/>
              <a:t>Спасибо, что уделили внимание просмотру этого курса. </a:t>
            </a:r>
          </a:p>
          <a:p>
            <a:pPr algn="l" rtl="0"/>
            <a:r>
              <a:rPr lang="ru-Ru" b="0" i="0" u="none" baseline="0"/>
              <a:t>Теперь вам предстоит ответить на 10 вопросов с вариантами ответов. Вам необходимо правильно ответить </a:t>
            </a:r>
            <a:r>
              <a:rPr lang="ru-Ru" b="1" i="0" u="none" baseline="0"/>
              <a:t>как минимум на 7</a:t>
            </a:r>
            <a:r>
              <a:rPr lang="ru-Ru" b="0" i="0" u="none" baseline="0"/>
              <a:t> из них.</a:t>
            </a:r>
          </a:p>
          <a:p>
            <a:pPr algn="l" rtl="0"/>
            <a:r>
              <a:rPr lang="ru-Ru" b="0" i="0" u="none" baseline="0"/>
              <a:t>Удачи с ответами на вопросы. </a:t>
            </a:r>
          </a:p>
          <a:p>
            <a:endParaRPr lang="ru-Ru"/>
          </a:p>
          <a:p>
            <a:pPr marL="0" indent="0" algn="l" rtl="0">
              <a:buNone/>
            </a:pPr>
            <a:r>
              <a:rPr lang="ru-Ru" b="1" i="0" u="none" baseline="0"/>
              <a:t>Ждем вас на одном из наших объектов.</a:t>
            </a:r>
          </a:p>
          <a:p>
            <a:endParaRPr lang="ru-Ru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0D1061A-0EB9-CF8A-986E-014FAA937C2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2" name="2026-07-21_031_RU">
            <a:hlinkClick r:id="" action="ppaction://media"/>
            <a:extLst>
              <a:ext uri="{FF2B5EF4-FFF2-40B4-BE49-F238E27FC236}">
                <a16:creationId xmlns:a16="http://schemas.microsoft.com/office/drawing/2014/main" id="{328B36AB-6F9F-5EBF-2E1E-8DB0AEC3D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76179AF-606F-D08B-7582-E1613998D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/>
          <a:lstStyle/>
          <a:p>
            <a:pPr algn="l" rtl="0"/>
            <a:r>
              <a:rPr lang="ru-Ru" b="1" i="0" u="none" baseline="0" dirty="0"/>
              <a:t>Спасибо за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55D98D-922F-D81A-FBF2-964A754501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ru-Ru" b="1" i="0" u="none" baseline="0" dirty="0"/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27972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4E26-2469-9EBA-C0F0-EAE9401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289D47E-8A17-3612-9EC7-10D2B203A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 dirty="0"/>
              <a:t>Как может загрязниться питьевая вода?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C461E5-111F-B6EE-91D5-3567E3BF7A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algn="l" rtl="0"/>
            <a:r>
              <a:rPr lang="ru-Ru" b="1" i="0" u="none" baseline="0" dirty="0"/>
              <a:t>Химическое загрязнение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в результате сброса в водоем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загрязнение химическими веществами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утечка масла из насосов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использование загрязненных материалов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размещение инструментов, материалов и/или оборудования в открытых участках установок и/или трубопроводов</a:t>
            </a:r>
          </a:p>
          <a:p>
            <a:pPr algn="l" rtl="0"/>
            <a:r>
              <a:rPr lang="ru-Ru" b="1" i="0" u="none" baseline="0" dirty="0"/>
              <a:t>Биологическое загрязнение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в результате проникновения вредителей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сточные воды</a:t>
            </a:r>
          </a:p>
          <a:p>
            <a:pPr algn="l" rtl="0"/>
            <a:r>
              <a:rPr lang="ru-Ru" b="1" i="0" u="none" baseline="0" dirty="0"/>
              <a:t>Микробиологическое загрязнение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в результате попадания загрязненной воды (которая может выглядеть чистой)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несоблюдение при работе санитарных норм 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AF7C514-1DDD-5FBA-415C-5A6E17D955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04_RU">
            <a:hlinkClick r:id="" action="ppaction://media"/>
            <a:extLst>
              <a:ext uri="{FF2B5EF4-FFF2-40B4-BE49-F238E27FC236}">
                <a16:creationId xmlns:a16="http://schemas.microsoft.com/office/drawing/2014/main" id="{400D651A-232C-D1E1-C3FE-67F023F2E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DD2B1C-F0A9-0363-DC00-7413E094F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ru-Ru" b="0" i="0" u="none" baseline="0" dirty="0"/>
              <a:t>Загрязнение может быть </a:t>
            </a:r>
            <a:r>
              <a:rPr lang="ru-Ru" b="1" i="0" u="none" baseline="0" dirty="0"/>
              <a:t>химическим, биологическим или микробиологическим</a:t>
            </a:r>
            <a:r>
              <a:rPr lang="ru-Ru" b="0" i="0" u="none" baseline="0" dirty="0"/>
              <a:t>. </a:t>
            </a:r>
          </a:p>
          <a:p>
            <a:endParaRPr lang="ru-Ru" sz="100" dirty="0"/>
          </a:p>
          <a:p>
            <a:pPr algn="l" rtl="0"/>
            <a:r>
              <a:rPr lang="ru-Ru" b="0" i="0" u="none" baseline="0" dirty="0"/>
              <a:t>Этот курс посвящен </a:t>
            </a:r>
            <a:r>
              <a:rPr lang="ru-Ru" b="1" i="0" u="none" baseline="0" dirty="0"/>
              <a:t>микробиологическому загрязнению</a:t>
            </a:r>
            <a:r>
              <a:rPr lang="ru-Ru" b="0" i="0" u="none" baseline="0" dirty="0"/>
              <a:t>. </a:t>
            </a:r>
          </a:p>
          <a:p>
            <a:endParaRPr lang="ru-Ru" sz="200" dirty="0"/>
          </a:p>
          <a:p>
            <a:pPr algn="l" rtl="0"/>
            <a:r>
              <a:rPr lang="ru-Ru" b="1" i="0" u="none" baseline="0" dirty="0"/>
              <a:t>Соблюдайте гигиену труда </a:t>
            </a:r>
            <a:r>
              <a:rPr lang="ru-Ru" b="0" i="0" u="none" baseline="0" dirty="0"/>
              <a:t>и уберегите от проблем </a:t>
            </a:r>
            <a:br>
              <a:rPr lang="ru-Ru" dirty="0"/>
            </a:br>
            <a:r>
              <a:rPr lang="ru-Ru" b="0" i="0" u="none" baseline="0" dirty="0"/>
              <a:t>сотни тысяч людей.  </a:t>
            </a:r>
          </a:p>
        </p:txBody>
      </p:sp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4104EFD3-D790-4BC6-F585-E54EE5EE0395}"/>
              </a:ext>
            </a:extLst>
          </p:cNvPr>
          <p:cNvSpPr txBox="1">
            <a:spLocks/>
          </p:cNvSpPr>
          <p:nvPr/>
        </p:nvSpPr>
        <p:spPr>
          <a:xfrm rot="21418735">
            <a:off x="8150575" y="4803777"/>
            <a:ext cx="3134760" cy="172107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ru-Ru" b="0" i="0" u="none" baseline="0">
                <a:solidFill>
                  <a:schemeClr val="bg1"/>
                </a:solidFill>
              </a:rPr>
              <a:t>Что не попадает внутрь, то и </a:t>
            </a:r>
            <a:r>
              <a:rPr lang="ru-Ru" b="1" i="0" u="none" baseline="0">
                <a:solidFill>
                  <a:schemeClr val="bg1"/>
                </a:solidFill>
              </a:rPr>
              <a:t>не нужно потом выводить  </a:t>
            </a:r>
          </a:p>
        </p:txBody>
      </p:sp>
      <p:pic>
        <p:nvPicPr>
          <p:cNvPr id="3" name="2026-07-21_005_RU">
            <a:hlinkClick r:id="" action="ppaction://media"/>
            <a:extLst>
              <a:ext uri="{FF2B5EF4-FFF2-40B4-BE49-F238E27FC236}">
                <a16:creationId xmlns:a16="http://schemas.microsoft.com/office/drawing/2014/main" id="{B113EE17-AE81-2D82-8916-9C466402D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E7F5-1DCD-6E80-C4EF-7663BA46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38F9C5E-8810-A0A3-3FCC-C0F719DA42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Правила поведения на наших объектах​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6034F5-DD02-6FD9-87B6-A4AE7D77B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 algn="l" rtl="0">
              <a:buFont typeface="+mj-lt"/>
              <a:buAutoNum type="arabicPeriod"/>
            </a:pPr>
            <a:r>
              <a:rPr lang="ru-RU" dirty="0">
                <a:latin typeface="Segoe UI"/>
                <a:ea typeface="Segoe UI"/>
                <a:cs typeface="Segoe UI"/>
              </a:rPr>
              <a:t>П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ропуска</a:t>
            </a:r>
            <a:endParaRPr lang="ru-Ru" dirty="0"/>
          </a:p>
          <a:p>
            <a:pPr marL="342900" indent="-342900" algn="l" rtl="0">
              <a:buFont typeface="+mj-lt"/>
              <a:buAutoNum type="arabicPeriod"/>
            </a:pPr>
            <a:r>
              <a:rPr lang="ru-Ru" dirty="0"/>
              <a:t>За</a:t>
            </a:r>
            <a:r>
              <a:rPr lang="ru-Ru" b="0" i="0" u="none" baseline="0" dirty="0"/>
              <a:t>прет на вход с (инфекционным) заболеванием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​</a:t>
            </a:r>
            <a:r>
              <a:rPr lang="ru-Ru" dirty="0"/>
              <a:t>Л</a:t>
            </a:r>
            <a:r>
              <a:rPr lang="ru-Ru" b="0" i="0" u="none" baseline="0" dirty="0"/>
              <a:t>ичная гигиена​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dirty="0"/>
              <a:t>З</a:t>
            </a:r>
            <a:r>
              <a:rPr lang="ru-Ru" b="0" i="0" u="none" baseline="0" dirty="0"/>
              <a:t>апрет на еду, питье и курение во время работы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dirty="0"/>
              <a:t>Соблюдение</a:t>
            </a:r>
            <a:r>
              <a:rPr lang="ru-Ru" b="0" i="0" u="none" baseline="0" dirty="0"/>
              <a:t> правил санитарно-защитного зонирования</a:t>
            </a:r>
          </a:p>
          <a:p>
            <a:pPr marL="342900" indent="-342900" algn="l" rtl="0">
              <a:buAutoNum type="arabicPeriod"/>
            </a:pPr>
            <a:r>
              <a:rPr lang="ru-Ru" dirty="0">
                <a:latin typeface="Segoe UI"/>
                <a:ea typeface="Segoe UI"/>
                <a:cs typeface="Segoe UI"/>
              </a:rPr>
              <a:t>О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бязательное использование дезинфицирующих средств​.</a:t>
            </a:r>
            <a:endParaRPr lang="ru-Ru" dirty="0">
              <a:solidFill>
                <a:srgbClr val="242424"/>
              </a:solidFill>
              <a:highlight>
                <a:srgbClr val="FFFFFF"/>
              </a:highlight>
            </a:endParaRPr>
          </a:p>
          <a:p>
            <a:pPr marL="342900" indent="-342900" algn="l" rtl="0">
              <a:buFont typeface="+mj-lt"/>
              <a:buAutoNum type="arabicPeriod"/>
            </a:pPr>
            <a:r>
              <a:rPr lang="ru-Ru" dirty="0"/>
              <a:t>Ч</a:t>
            </a:r>
            <a:r>
              <a:rPr lang="ru-Ru" b="0" i="0" u="none" baseline="0" dirty="0"/>
              <a:t>истые сапоги и одежда</a:t>
            </a:r>
          </a:p>
          <a:p>
            <a:pPr marL="342900" indent="-342900" algn="l" rtl="0">
              <a:buAutoNum type="arabicPeriod"/>
            </a:pPr>
            <a:r>
              <a:rPr lang="ru-Ru" dirty="0">
                <a:latin typeface="Segoe UI"/>
                <a:ea typeface="Segoe UI"/>
                <a:cs typeface="Segoe UI"/>
              </a:rPr>
              <a:t>Ч</a:t>
            </a:r>
            <a:r>
              <a:rPr lang="ru-Ru" b="0" i="0" u="none" baseline="0" dirty="0">
                <a:latin typeface="Segoe UI"/>
                <a:ea typeface="Segoe UI"/>
                <a:cs typeface="Segoe UI"/>
              </a:rPr>
              <a:t>истый инструмент, очищенный щеткой с </a:t>
            </a:r>
            <a:r>
              <a:rPr lang="ru-Ru" b="0" i="0" u="none" baseline="0" dirty="0">
                <a:solidFill>
                  <a:srgbClr val="242424"/>
                </a:solidFill>
                <a:latin typeface="Segoe UI"/>
                <a:ea typeface="Segoe UI"/>
                <a:cs typeface="Segoe UI"/>
              </a:rPr>
              <a:t>дезинфицирующим средством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dirty="0"/>
              <a:t>И</a:t>
            </a:r>
            <a:r>
              <a:rPr lang="ru-Ru" b="0" i="0" u="none" baseline="0" dirty="0"/>
              <a:t>спользование средств, утвержденных PWN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План производства работ и разрешение на проведение работ​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ru-Ru" b="0" i="0" u="none" baseline="0" dirty="0"/>
              <a:t>Дезинфекция при необходимости</a:t>
            </a:r>
          </a:p>
          <a:p>
            <a:pPr marL="342900" indent="-342900" algn="l" rtl="0">
              <a:buFont typeface="+mj-lt"/>
              <a:buAutoNum type="arabicPeriod"/>
            </a:pPr>
            <a:endParaRPr lang="ru-Ru" dirty="0"/>
          </a:p>
          <a:p>
            <a:pPr marL="0" indent="0" algn="l" rtl="0">
              <a:buNone/>
            </a:pPr>
            <a:endParaRPr lang="ru-Ru" dirty="0"/>
          </a:p>
          <a:p>
            <a:pPr marL="342900" indent="-342900" algn="l" rtl="0">
              <a:buFont typeface="+mj-lt"/>
              <a:buAutoNum type="arabicPeriod"/>
            </a:pPr>
            <a:endParaRPr lang="ru-Ru" b="1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081C159-1578-16A9-8350-1CCF56E1DA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3613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D9F4A99-C434-5F7B-1810-2355539E605A}"/>
              </a:ext>
            </a:extLst>
          </p:cNvPr>
          <p:cNvSpPr txBox="1"/>
          <p:nvPr/>
        </p:nvSpPr>
        <p:spPr>
          <a:xfrm>
            <a:off x="8908140" y="2409975"/>
            <a:ext cx="23022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ru-Ru" sz="2400" b="1" i="0" u="none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Безопасность </a:t>
            </a:r>
          </a:p>
          <a:p>
            <a:pPr algn="l" rtl="0"/>
            <a:r>
              <a:rPr lang="ru-Ru" sz="2400" b="1" i="0" u="none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всегда </a:t>
            </a:r>
          </a:p>
          <a:p>
            <a:pPr algn="l" rtl="0"/>
            <a:r>
              <a:rPr lang="ru-Ru" sz="2400" b="1" i="0" u="none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превыше </a:t>
            </a:r>
          </a:p>
          <a:p>
            <a:pPr algn="l" rtl="0"/>
            <a:r>
              <a:rPr lang="ru-Ru" sz="2400" b="1" i="0" u="none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всего!</a:t>
            </a:r>
          </a:p>
        </p:txBody>
      </p:sp>
      <p:pic>
        <p:nvPicPr>
          <p:cNvPr id="4" name="2026-07-21_006_RU">
            <a:hlinkClick r:id="" action="ppaction://media"/>
            <a:extLst>
              <a:ext uri="{FF2B5EF4-FFF2-40B4-BE49-F238E27FC236}">
                <a16:creationId xmlns:a16="http://schemas.microsoft.com/office/drawing/2014/main" id="{4B72321D-192C-0054-020D-2C8050A48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D2E1-F73C-AA03-93DE-3DDD05084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2C9ED1-7F49-913C-733A-907DF58CE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Правила поведения в зонах инфильтрации​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506ACD-5701-92B2-7021-C2E8D1404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1" i="0" u="none" baseline="0"/>
              <a:t>Не допускайте</a:t>
            </a:r>
            <a:r>
              <a:rPr lang="ru-Ru" b="0" i="0" u="none" baseline="0"/>
              <a:t> загрязнения почвы</a:t>
            </a:r>
          </a:p>
          <a:p>
            <a:pPr algn="l" rtl="0"/>
            <a:r>
              <a:rPr lang="ru-Ru" b="0" i="0" u="none" baseline="0"/>
              <a:t>Не кладите материалы и инструменты </a:t>
            </a:r>
            <a:r>
              <a:rPr lang="ru-Ru" b="1" i="0" u="none" baseline="0"/>
              <a:t>прямо на землю</a:t>
            </a:r>
          </a:p>
          <a:p>
            <a:pPr algn="l" rtl="0"/>
            <a:r>
              <a:rPr lang="ru-Ru" b="0" i="0" u="none" baseline="0">
                <a:latin typeface="Segoe UI"/>
                <a:ea typeface="Segoe UI"/>
                <a:cs typeface="Segoe UI"/>
              </a:rPr>
              <a:t>Не допускайте попадания песка, земли и мусора </a:t>
            </a:r>
            <a:r>
              <a:rPr lang="ru-Ru" b="1" i="0" u="none" baseline="0">
                <a:latin typeface="Segoe UI"/>
                <a:ea typeface="Segoe UI"/>
                <a:cs typeface="Segoe UI"/>
              </a:rPr>
              <a:t>в очищенную воду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9425BA9-1505-3BD1-F5E9-55EA7992FD5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r="27712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3A80E326-7BE4-5616-4B87-DA05A31B9BF4}"/>
              </a:ext>
            </a:extLst>
          </p:cNvPr>
          <p:cNvSpPr txBox="1">
            <a:spLocks/>
          </p:cNvSpPr>
          <p:nvPr/>
        </p:nvSpPr>
        <p:spPr>
          <a:xfrm rot="182360">
            <a:off x="6536307" y="3938755"/>
            <a:ext cx="3475640" cy="1721073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ru-Ru" b="1" i="0" u="none" baseline="0">
                <a:solidFill>
                  <a:schemeClr val="bg1"/>
                </a:solidFill>
              </a:rPr>
              <a:t>Никакой риск недопустим</a:t>
            </a:r>
            <a:r>
              <a:rPr lang="ru-Ru" b="0" i="0" u="none" baseline="0">
                <a:solidFill>
                  <a:schemeClr val="bg1"/>
                </a:solidFill>
              </a:rPr>
              <a:t>, когда речь идет о </a:t>
            </a:r>
            <a:r>
              <a:rPr lang="ru-Ru" b="1" i="0" u="none" baseline="0">
                <a:solidFill>
                  <a:schemeClr val="bg1"/>
                </a:solidFill>
              </a:rPr>
              <a:t>питьевой воде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2026-07-21_007_RU">
            <a:hlinkClick r:id="" action="ppaction://media"/>
            <a:extLst>
              <a:ext uri="{FF2B5EF4-FFF2-40B4-BE49-F238E27FC236}">
                <a16:creationId xmlns:a16="http://schemas.microsoft.com/office/drawing/2014/main" id="{5B106102-76F5-C69C-2F25-65A3F4A05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A00F9A1-C971-73A8-8696-C5CE71827C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План работ и разрешение на работ​ы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AD8F50-7206-8BA0-80F6-F28353DB3B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0" i="0" u="none" baseline="0" dirty="0">
                <a:latin typeface="Segoe UI"/>
                <a:ea typeface="Segoe UI"/>
                <a:cs typeface="Segoe UI"/>
              </a:rPr>
              <a:t>Для проведения работ всегда требуется разрешение. Оно должно быть заполнено и подписано.</a:t>
            </a:r>
          </a:p>
          <a:p>
            <a:pPr algn="l" rtl="0"/>
            <a:r>
              <a:rPr lang="ru-Ru" b="0" i="0" u="none" baseline="0" dirty="0">
                <a:latin typeface="Segoe UI"/>
                <a:ea typeface="Segoe UI"/>
                <a:cs typeface="Segoe UI"/>
              </a:rPr>
              <a:t>Требуется ли план работ определяется в зависимости от характера задания.</a:t>
            </a:r>
          </a:p>
          <a:p>
            <a:pPr algn="l" rtl="0"/>
            <a:r>
              <a:rPr lang="ru-Ru" b="0" i="0" u="none" baseline="0" dirty="0"/>
              <a:t>В плане производства работ, например, указываются:​ 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общее описание работ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взаимосвязь с другими работами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моменты, требующие особого внимания, и последствия</a:t>
            </a:r>
          </a:p>
          <a:p>
            <a:pPr algn="l" rtl="0">
              <a:buFontTx/>
              <a:buChar char="-"/>
            </a:pPr>
            <a:r>
              <a:rPr lang="ru-Ru" b="0" i="0" u="none" baseline="0" dirty="0"/>
              <a:t>пошаговый план действий, включая план дезинфекции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01C7086E-E529-AE1F-E210-33576907AC9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1_008_RU">
            <a:hlinkClick r:id="" action="ppaction://media"/>
            <a:extLst>
              <a:ext uri="{FF2B5EF4-FFF2-40B4-BE49-F238E27FC236}">
                <a16:creationId xmlns:a16="http://schemas.microsoft.com/office/drawing/2014/main" id="{B0228E0D-6588-160D-A6FE-D61B4DC8A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3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8B7627F-7BD1-ACD8-CB11-26EA2C545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1" i="0" u="none" baseline="0" dirty="0">
                <a:latin typeface="Segoe UI"/>
                <a:ea typeface="Segoe UI"/>
                <a:cs typeface="Segoe UI"/>
              </a:rPr>
              <a:t>Классификация этапов очистки </a:t>
            </a:r>
            <a:r>
              <a:rPr lang="ru-RU" b="1" i="0" u="none" baseline="0" dirty="0">
                <a:latin typeface="Segoe UI"/>
                <a:ea typeface="Segoe UI"/>
                <a:cs typeface="Segoe UI"/>
              </a:rPr>
              <a:t>–</a:t>
            </a:r>
            <a:r>
              <a:rPr lang="ru-Ru" b="1" i="0" u="none" baseline="0" dirty="0">
                <a:latin typeface="Segoe UI"/>
                <a:ea typeface="Segoe UI"/>
                <a:cs typeface="Segoe UI"/>
              </a:rPr>
              <a:t> </a:t>
            </a:r>
            <a:endParaRPr lang="en-US" b="1" i="0" u="none" baseline="0" dirty="0">
              <a:latin typeface="Segoe UI"/>
              <a:ea typeface="Segoe UI"/>
              <a:cs typeface="Segoe UI"/>
            </a:endParaRPr>
          </a:p>
          <a:p>
            <a:pPr algn="l" rtl="0"/>
            <a:r>
              <a:rPr lang="ru-Ru" b="1" i="0" u="none" baseline="0" dirty="0">
                <a:latin typeface="Segoe UI"/>
                <a:ea typeface="Segoe UI"/>
                <a:cs typeface="Segoe UI"/>
              </a:rPr>
              <a:t>синий, оранжевый и красный.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ABCAF7-32F8-7F18-F0CB-DB7804803E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 fontScale="92500"/>
          </a:bodyPr>
          <a:lstStyle/>
          <a:p>
            <a:pPr algn="l" rtl="0"/>
            <a:r>
              <a:rPr lang="ru-Ru" b="1" i="0" u="none" baseline="0" dirty="0"/>
              <a:t>Для получения безопасной питьевой воды</a:t>
            </a:r>
            <a:r>
              <a:rPr lang="ru-Ru" b="0" i="0" u="none" baseline="0" dirty="0"/>
              <a:t> PWN очищает воду поэтапно, от грубой до тонкой очистки </a:t>
            </a:r>
          </a:p>
          <a:p>
            <a:pPr algn="l" rtl="0"/>
            <a:r>
              <a:rPr lang="ru-Ru" b="0" i="0" u="none" baseline="0" dirty="0"/>
              <a:t>Чем дальше продвигается процесс очистки, тем серьезнее последствия возможного заражения. Поэтому </a:t>
            </a:r>
            <a:r>
              <a:rPr lang="ru-Ru" b="1" i="0" u="none" baseline="0" dirty="0"/>
              <a:t>на установке всегда</a:t>
            </a:r>
            <a:r>
              <a:rPr lang="ru-Ru" b="0" i="0" u="none" baseline="0" dirty="0"/>
              <a:t> необходимо оборудовать санитарно-защитную зону</a:t>
            </a:r>
          </a:p>
          <a:p>
            <a:pPr marL="0" indent="0">
              <a:buNone/>
            </a:pPr>
            <a:endParaRPr lang="ru-Ru" dirty="0"/>
          </a:p>
          <a:p>
            <a:pPr marL="0" indent="0" algn="l" rtl="0">
              <a:buNone/>
            </a:pPr>
            <a:r>
              <a:rPr lang="ru-Ru" b="0" i="0" u="none" baseline="0" dirty="0"/>
              <a:t>Этапы очистки подразделяются на 3 категории:</a:t>
            </a:r>
          </a:p>
          <a:p>
            <a:endParaRPr lang="ru-Ru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4AC52C-848E-63E3-4545-8F80157E5A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Синяя категория</a:t>
            </a:r>
          </a:p>
          <a:p>
            <a:pPr algn="l" rtl="0"/>
            <a:r>
              <a:rPr lang="ru-Ru" b="0" i="0" u="none" baseline="0"/>
              <a:t>Неочищенная вода, ещё не прошедшая дезинфекцию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5A244C-92AF-224E-6143-636390BC8F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ru-Ru" b="1" i="0" u="none" baseline="0"/>
              <a:t>Оранжевая категория</a:t>
            </a:r>
          </a:p>
          <a:p>
            <a:pPr algn="l" rtl="0"/>
            <a:r>
              <a:rPr lang="ru-Ru" b="0" i="0" u="none" baseline="0"/>
              <a:t>Вода прошла некоторую дезинфекцию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F067253-D76F-4215-67DE-EC298739B0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ru-Ru" b="1" i="0" u="none" baseline="0"/>
              <a:t>Красная категория</a:t>
            </a:r>
          </a:p>
          <a:p>
            <a:pPr algn="l" rtl="0"/>
            <a:r>
              <a:rPr lang="ru-Ru" b="0" i="0" u="none" baseline="0">
                <a:latin typeface="Segoe UI"/>
                <a:ea typeface="Segoe UI"/>
                <a:cs typeface="Segoe UI"/>
              </a:rPr>
              <a:t>Основная дезинфекция или качество питьевой воды</a:t>
            </a:r>
            <a:endParaRPr lang="ru-Ru"/>
          </a:p>
        </p:txBody>
      </p:sp>
      <p:pic>
        <p:nvPicPr>
          <p:cNvPr id="7" name="2026-07-21_009_RU">
            <a:hlinkClick r:id="" action="ppaction://media"/>
            <a:extLst>
              <a:ext uri="{FF2B5EF4-FFF2-40B4-BE49-F238E27FC236}">
                <a16:creationId xmlns:a16="http://schemas.microsoft.com/office/drawing/2014/main" id="{66C16BD1-2D53-BE69-1B9B-541F4EB28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PWN">
      <a:dk1>
        <a:srgbClr val="005EAA"/>
      </a:dk1>
      <a:lt1>
        <a:srgbClr val="FFFFFF"/>
      </a:lt1>
      <a:dk2>
        <a:srgbClr val="5EA42F"/>
      </a:dk2>
      <a:lt2>
        <a:srgbClr val="ECF2F5"/>
      </a:lt2>
      <a:accent1>
        <a:srgbClr val="005EAA"/>
      </a:accent1>
      <a:accent2>
        <a:srgbClr val="5EA42F"/>
      </a:accent2>
      <a:accent3>
        <a:srgbClr val="A76500"/>
      </a:accent3>
      <a:accent4>
        <a:srgbClr val="ECF2F5"/>
      </a:accent4>
      <a:accent5>
        <a:srgbClr val="A91E5A"/>
      </a:accent5>
      <a:accent6>
        <a:srgbClr val="F39400"/>
      </a:accent6>
      <a:hlink>
        <a:srgbClr val="005EAA"/>
      </a:hlink>
      <a:folHlink>
        <a:srgbClr val="005EAA"/>
      </a:folHlink>
    </a:clrScheme>
    <a:fontScheme name="Aangepast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60519_PWN_elearning_sjabloon_DEF" id="{1AEEA702-736B-4A3B-911B-C5AAACB3CA30}" vid="{67CDD8BE-4B94-4FF3-9C2F-45789E5663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9ABD2DD55CE8428D16298F05C685E6" ma:contentTypeVersion="19" ma:contentTypeDescription="Create a new document." ma:contentTypeScope="" ma:versionID="0e9c818077da5cdb8d9d27ac5f6293c5">
  <xsd:schema xmlns:xsd="http://www.w3.org/2001/XMLSchema" xmlns:xs="http://www.w3.org/2001/XMLSchema" xmlns:p="http://schemas.microsoft.com/office/2006/metadata/properties" xmlns:ns2="6c77377b-06ca-4507-a5fd-a6eb8621f8f4" xmlns:ns3="57fc9042-7ad7-43d3-895f-60184452fc7e" xmlns:ns4="d173a5f2-fe4f-4403-821c-1c523b0cf162" targetNamespace="http://schemas.microsoft.com/office/2006/metadata/properties" ma:root="true" ma:fieldsID="2b5a1f061b4911a0211bc8757b0c6191" ns2:_="" ns3:_="" ns4:_="">
    <xsd:import namespace="6c77377b-06ca-4507-a5fd-a6eb8621f8f4"/>
    <xsd:import namespace="57fc9042-7ad7-43d3-895f-60184452fc7e"/>
    <xsd:import namespace="d173a5f2-fe4f-4403-821c-1c523b0cf162"/>
    <xsd:element name="properties">
      <xsd:complexType>
        <xsd:sequence>
          <xsd:element name="documentManagement">
            <xsd:complexType>
              <xsd:all>
                <xsd:element ref="ns2:MediaServiceKeyPoints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  <xsd:element ref="ns2:MediaServiceLocation" minOccurs="0"/>
                <xsd:element ref="ns2:StatusWijzigin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7377b-06ca-4507-a5fd-a6eb8621f8f4" elementFormDefault="qualified">
    <xsd:import namespace="http://schemas.microsoft.com/office/2006/documentManagement/types"/>
    <xsd:import namespace="http://schemas.microsoft.com/office/infopath/2007/PartnerControls"/>
    <xsd:element name="MediaServiceKeyPoints" ma:index="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204313e-323e-441f-8e10-f5402b0ff3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StatusWijziging" ma:index="28" nillable="true" ma:displayName="Status Wijziging" ma:format="Dropdown" ma:internalName="StatusWijziging">
      <xsd:simpleType>
        <xsd:restriction base="dms:Choice">
          <xsd:enumeration value="Akkoord"/>
          <xsd:enumeration value="Ter goedkeuring"/>
          <xsd:enumeration value="Ter informatie"/>
          <xsd:enumeration value="Niet akkoord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c9042-7ad7-43d3-895f-60184452fc7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3a5f2-fe4f-4403-821c-1c523b0cf16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99ae0950-3ead-4c7f-a27d-557ed9aee1ae}" ma:internalName="TaxCatchAll" ma:showField="CatchAllData" ma:web="57fc9042-7ad7-43d3-895f-60184452fc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3a5f2-fe4f-4403-821c-1c523b0cf162" xsi:nil="true"/>
    <lcf76f155ced4ddcb4097134ff3c332f xmlns="6c77377b-06ca-4507-a5fd-a6eb8621f8f4">
      <Terms xmlns="http://schemas.microsoft.com/office/infopath/2007/PartnerControls"/>
    </lcf76f155ced4ddcb4097134ff3c332f>
    <StatusWijziging xmlns="6c77377b-06ca-4507-a5fd-a6eb8621f8f4" xsi:nil="true"/>
    <_dlc_DocId xmlns="57fc9042-7ad7-43d3-895f-60184452fc7e">PWN01380-350502353-31741</_dlc_DocId>
    <_dlc_DocIdUrl xmlns="57fc9042-7ad7-43d3-895f-60184452fc7e">
      <Url>https://pwnkia.sharepoint.com/sites/prj-pwn01380/_layouts/15/DocIdRedir.aspx?ID=PWN01380-350502353-31741</Url>
      <Description>PWN01380-350502353-31741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5A2D809-53AF-4740-BC42-9441D58DEB3E}"/>
</file>

<file path=customXml/itemProps2.xml><?xml version="1.0" encoding="utf-8"?>
<ds:datastoreItem xmlns:ds="http://schemas.openxmlformats.org/officeDocument/2006/customXml" ds:itemID="{2EDE760C-610C-4F00-9CD8-7F65985A1496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718e7d74-2e7f-4cf2-a442-065c2194cf2b"/>
    <ds:schemaRef ds:uri="http://schemas.microsoft.com/office/infopath/2007/PartnerControls"/>
    <ds:schemaRef ds:uri="7cce10ea-fbd3-4c68-b482-22d2e2347836"/>
  </ds:schemaRefs>
</ds:datastoreItem>
</file>

<file path=customXml/itemProps3.xml><?xml version="1.0" encoding="utf-8"?>
<ds:datastoreItem xmlns:ds="http://schemas.openxmlformats.org/officeDocument/2006/customXml" ds:itemID="{EB74615A-FCBE-4EF8-A7C3-85F2158A52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E8AE14E-6745-4055-A8E6-070615F4E17D}"/>
</file>

<file path=docProps/app.xml><?xml version="1.0" encoding="utf-8"?>
<Properties xmlns="http://schemas.openxmlformats.org/officeDocument/2006/extended-properties" xmlns:vt="http://schemas.openxmlformats.org/officeDocument/2006/docPropsVTypes">
  <Template>260519_PWN_elearning_v1</Template>
  <TotalTime>480</TotalTime>
  <Words>1953</Words>
  <Application>Microsoft Macintosh PowerPoint</Application>
  <PresentationFormat>Breedbeeld</PresentationFormat>
  <Paragraphs>329</Paragraphs>
  <Slides>32</Slides>
  <Notes>32</Notes>
  <HiddenSlides>0</HiddenSlides>
  <MMClips>29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Figtree</vt:lpstr>
      <vt:lpstr>Segoe UI</vt:lpstr>
      <vt:lpstr>Segoe UI Semibold</vt:lpstr>
      <vt:lpstr>Segoe UI Semilight</vt:lpstr>
      <vt:lpstr>Systeemlettertype regulier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Buro Dirigo | Kitty van der Veen</dc:creator>
  <cp:lastModifiedBy>Bram Oorthuizen</cp:lastModifiedBy>
  <cp:revision>124</cp:revision>
  <dcterms:created xsi:type="dcterms:W3CDTF">2026-05-19T12:25:56Z</dcterms:created>
  <dcterms:modified xsi:type="dcterms:W3CDTF">2026-07-21T14:03:20Z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0x0101006A9ABD2DD55CE8428D16298F05C685E6</vt:lpwstr>
  </property>
  <property fmtid="{D5CDD505-2E9C-101B-9397-08002B2CF9AE}" pid="3" name="MediaServiceImageTags">
    <vt:lpwstr/>
  </property>
  <property fmtid="{D5CDD505-2E9C-101B-9397-08002B2CF9AE}" pid="4" name="MSIP_Label_d777f3bd-e355-47d4-b167-e3302236dbc2_Enabled">
    <vt:lpwstr>true</vt:lpwstr>
  </property>
  <property fmtid="{D5CDD505-2E9C-101B-9397-08002B2CF9AE}" pid="5" name="MSIP_Label_d777f3bd-e355-47d4-b167-e3302236dbc2_SetDate">
    <vt:lpwstr>2025-07-22T09:59:45Z</vt:lpwstr>
  </property>
  <property fmtid="{D5CDD505-2E9C-101B-9397-08002B2CF9AE}" pid="6" name="MSIP_Label_d777f3bd-e355-47d4-b167-e3302236dbc2_Method">
    <vt:lpwstr>Standard</vt:lpwstr>
  </property>
  <property fmtid="{D5CDD505-2E9C-101B-9397-08002B2CF9AE}" pid="7" name="MSIP_Label_d777f3bd-e355-47d4-b167-e3302236dbc2_Name">
    <vt:lpwstr>Ketenvertrouwelijk</vt:lpwstr>
  </property>
  <property fmtid="{D5CDD505-2E9C-101B-9397-08002B2CF9AE}" pid="8" name="MSIP_Label_d777f3bd-e355-47d4-b167-e3302236dbc2_SiteId">
    <vt:lpwstr>55fa1a18-7257-4a01-ba69-b5023cc47f9a</vt:lpwstr>
  </property>
  <property fmtid="{D5CDD505-2E9C-101B-9397-08002B2CF9AE}" pid="9" name="MSIP_Label_d777f3bd-e355-47d4-b167-e3302236dbc2_ActionId">
    <vt:lpwstr>44cdc2fc-d658-4098-9066-5af5e8b59882</vt:lpwstr>
  </property>
  <property fmtid="{D5CDD505-2E9C-101B-9397-08002B2CF9AE}" pid="10" name="MSIP_Label_d777f3bd-e355-47d4-b167-e3302236dbc2_ContentBits">
    <vt:lpwstr>0</vt:lpwstr>
  </property>
  <property fmtid="{D5CDD505-2E9C-101B-9397-08002B2CF9AE}" pid="11" name="MSIP_Label_d777f3bd-e355-47d4-b167-e3302236dbc2_Tag">
    <vt:lpwstr>10, 3, 0, 2</vt:lpwstr>
  </property>
  <property fmtid="{D5CDD505-2E9C-101B-9397-08002B2CF9AE}" pid="12" name="_dlc_DocIdItemGuid">
    <vt:lpwstr>9f19822f-09c3-4de0-b6cb-f58610a96793</vt:lpwstr>
  </property>
</Properties>
</file>